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Inter"/>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90C5C8-584D-49CB-91B7-5E7903313F8A}">
  <a:tblStyle styleId="{5590C5C8-584D-49CB-91B7-5E7903313F8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italic.fntdata"/><Relationship Id="rId20" Type="http://schemas.openxmlformats.org/officeDocument/2006/relationships/slide" Target="slides/slide14.xml"/><Relationship Id="rId41" Type="http://schemas.openxmlformats.org/officeDocument/2006/relationships/font" Target="fonts/Inter-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Inter-bold.fntdata"/><Relationship Id="rId16" Type="http://schemas.openxmlformats.org/officeDocument/2006/relationships/slide" Target="slides/slide10.xml"/><Relationship Id="rId38" Type="http://schemas.openxmlformats.org/officeDocument/2006/relationships/font" Target="fonts/Inter-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037332cf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037332cf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Maybe not read the number, just say we reduce image dimensions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0346e9bf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0346e9bf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d85950d2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cd85950d2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a:solidFill>
                  <a:srgbClr val="595959"/>
                </a:solidFill>
              </a:rPr>
              <a:t>As shown in the following model structure plot, the </a:t>
            </a:r>
            <a:r>
              <a:rPr lang="zh-TW">
                <a:solidFill>
                  <a:srgbClr val="595959"/>
                </a:solidFill>
              </a:rPr>
              <a:t>original</a:t>
            </a:r>
            <a:r>
              <a:rPr lang="zh-TW">
                <a:solidFill>
                  <a:srgbClr val="595959"/>
                </a:solidFill>
              </a:rPr>
              <a:t> picture shown on the left is divided into 9 </a:t>
            </a:r>
            <a:r>
              <a:rPr lang="zh-TW">
                <a:solidFill>
                  <a:srgbClr val="595959"/>
                </a:solidFill>
              </a:rPr>
              <a:t>perches and all petches will be passed into the transformer encoder in a sequential order. </a:t>
            </a:r>
            <a:endParaRPr>
              <a:solidFill>
                <a:srgbClr val="595959"/>
              </a:solidFill>
            </a:endParaRPr>
          </a:p>
          <a:p>
            <a:pPr indent="0" lvl="0" marL="0" rtl="0" algn="l">
              <a:lnSpc>
                <a:spcPct val="115000"/>
              </a:lnSpc>
              <a:spcBef>
                <a:spcPts val="1200"/>
              </a:spcBef>
              <a:spcAft>
                <a:spcPts val="0"/>
              </a:spcAft>
              <a:buNone/>
            </a:pPr>
            <a:r>
              <a:rPr lang="zh-TW">
                <a:solidFill>
                  <a:srgbClr val="595959"/>
                </a:solidFill>
              </a:rPr>
              <a:t>Since there are several variants of the ViT model, we adapt the base version which has 12 repeated Transformer encoder block with 16 pixel patch size.</a:t>
            </a:r>
            <a:endParaRPr>
              <a:solidFill>
                <a:srgbClr val="595959"/>
              </a:solidFill>
            </a:endParaRPr>
          </a:p>
          <a:p>
            <a:pPr indent="0" lvl="0" marL="0" rtl="0" algn="l">
              <a:lnSpc>
                <a:spcPct val="115000"/>
              </a:lnSpc>
              <a:spcBef>
                <a:spcPts val="1200"/>
              </a:spcBef>
              <a:spcAft>
                <a:spcPts val="1200"/>
              </a:spcAft>
              <a:buNone/>
            </a:pPr>
            <a:r>
              <a:rPr lang="zh-TW">
                <a:solidFill>
                  <a:srgbClr val="595959"/>
                </a:solidFill>
              </a:rPr>
              <a:t>And we transform the original image size from 1024 square image  to 224 square image, to fit the input size of ViT. and change the number of classes according to our task, either binary or the grouped multiple classes</a:t>
            </a:r>
            <a:endParaRPr>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0346e9bf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0346e9bf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80bfe4b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f80bfe4b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since training a model from </a:t>
            </a:r>
            <a:r>
              <a:rPr lang="zh-TW"/>
              <a:t>scratch</a:t>
            </a:r>
            <a:r>
              <a:rPr lang="zh-TW"/>
              <a:t> is very computational demanding, for </a:t>
            </a:r>
            <a:r>
              <a:rPr lang="zh-TW"/>
              <a:t>efficiency</a:t>
            </a:r>
            <a:r>
              <a:rPr lang="zh-TW"/>
              <a:t> purpose, we use transfer learning for both supervised method.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d85950d2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d85950d2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0415c2e1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0415c2e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Adjusted Rand Index (ARI):</a:t>
            </a:r>
            <a:endParaRPr/>
          </a:p>
          <a:p>
            <a:pPr indent="0" lvl="0" marL="0" rtl="0" algn="l">
              <a:spcBef>
                <a:spcPts val="0"/>
              </a:spcBef>
              <a:spcAft>
                <a:spcPts val="0"/>
              </a:spcAft>
              <a:buClr>
                <a:schemeClr val="dk1"/>
              </a:buClr>
              <a:buSzPts val="1100"/>
              <a:buFont typeface="Arial"/>
              <a:buNone/>
            </a:pPr>
            <a:r>
              <a:rPr lang="zh-TW"/>
              <a:t>Measures the similarity between two clusterings, considering all pairs of samples and counting pairs that are assigned in the same or different clusters in the predicted and true clusterings.</a:t>
            </a:r>
            <a:endParaRPr/>
          </a:p>
          <a:p>
            <a:pPr indent="0" lvl="0" marL="0" rtl="0" algn="l">
              <a:spcBef>
                <a:spcPts val="0"/>
              </a:spcBef>
              <a:spcAft>
                <a:spcPts val="0"/>
              </a:spcAft>
              <a:buClr>
                <a:schemeClr val="dk1"/>
              </a:buClr>
              <a:buSzPts val="1100"/>
              <a:buFont typeface="Arial"/>
              <a:buNone/>
            </a:pPr>
            <a:r>
              <a:rPr lang="zh-TW"/>
              <a:t>ARI ranges from -1 to 1, where 1 indicates perfect clustering agreement, 0 indicates random clustering, and negative values indicate clustering disagreement.</a:t>
            </a:r>
            <a:endParaRPr/>
          </a:p>
          <a:p>
            <a:pPr indent="0" lvl="0" marL="0" rtl="0" algn="l">
              <a:spcBef>
                <a:spcPts val="0"/>
              </a:spcBef>
              <a:spcAft>
                <a:spcPts val="0"/>
              </a:spcAft>
              <a:buClr>
                <a:schemeClr val="dk1"/>
              </a:buClr>
              <a:buSzPts val="1100"/>
              <a:buFont typeface="Arial"/>
              <a:buNone/>
            </a:pPr>
            <a:r>
              <a:rPr lang="zh-TW"/>
              <a:t>Normalized Mutual Information (NMI):</a:t>
            </a:r>
            <a:endParaRPr/>
          </a:p>
          <a:p>
            <a:pPr indent="0" lvl="0" marL="0" rtl="0" algn="l">
              <a:spcBef>
                <a:spcPts val="0"/>
              </a:spcBef>
              <a:spcAft>
                <a:spcPts val="0"/>
              </a:spcAft>
              <a:buClr>
                <a:schemeClr val="dk1"/>
              </a:buClr>
              <a:buSzPts val="1100"/>
              <a:buFont typeface="Arial"/>
              <a:buNone/>
            </a:pPr>
            <a:r>
              <a:rPr lang="zh-TW"/>
              <a:t>Measures the mutual information between the predicted and true clusterings, normalized to be in the range [0, 1].</a:t>
            </a:r>
            <a:endParaRPr/>
          </a:p>
          <a:p>
            <a:pPr indent="0" lvl="0" marL="0" rtl="0" algn="l">
              <a:spcBef>
                <a:spcPts val="0"/>
              </a:spcBef>
              <a:spcAft>
                <a:spcPts val="0"/>
              </a:spcAft>
              <a:buClr>
                <a:schemeClr val="dk1"/>
              </a:buClr>
              <a:buSzPts val="1100"/>
              <a:buFont typeface="Arial"/>
              <a:buNone/>
            </a:pPr>
            <a:r>
              <a:rPr lang="zh-TW"/>
              <a:t>NMI of 1 indicates perfect clustering agreement, and 0 indicates no mutual information (random clustering).</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d037332cf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d037332cf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Adjusted Rand Index (ARI):</a:t>
            </a:r>
            <a:endParaRPr/>
          </a:p>
          <a:p>
            <a:pPr indent="0" lvl="0" marL="0" rtl="0" algn="l">
              <a:spcBef>
                <a:spcPts val="0"/>
              </a:spcBef>
              <a:spcAft>
                <a:spcPts val="0"/>
              </a:spcAft>
              <a:buNone/>
            </a:pPr>
            <a:r>
              <a:rPr lang="zh-TW"/>
              <a:t>Measures the similarity between two clusterings, considering all pairs of samples and counting pairs that are assigned in the same or different clusters in the predicted and true clusterings.</a:t>
            </a:r>
            <a:endParaRPr/>
          </a:p>
          <a:p>
            <a:pPr indent="0" lvl="0" marL="0" rtl="0" algn="l">
              <a:spcBef>
                <a:spcPts val="0"/>
              </a:spcBef>
              <a:spcAft>
                <a:spcPts val="0"/>
              </a:spcAft>
              <a:buNone/>
            </a:pPr>
            <a:r>
              <a:rPr lang="zh-TW"/>
              <a:t>ARI ranges from -1 to 1, where 1 indicates perfect clustering agreement, 0 indicates random clustering, and negative values indicate clustering disagreement.</a:t>
            </a:r>
            <a:endParaRPr/>
          </a:p>
          <a:p>
            <a:pPr indent="0" lvl="0" marL="0" rtl="0" algn="l">
              <a:spcBef>
                <a:spcPts val="0"/>
              </a:spcBef>
              <a:spcAft>
                <a:spcPts val="0"/>
              </a:spcAft>
              <a:buNone/>
            </a:pPr>
            <a:r>
              <a:rPr lang="zh-TW"/>
              <a:t>Normalized Mutual Information (NMI):</a:t>
            </a:r>
            <a:endParaRPr/>
          </a:p>
          <a:p>
            <a:pPr indent="0" lvl="0" marL="0" rtl="0" algn="l">
              <a:spcBef>
                <a:spcPts val="0"/>
              </a:spcBef>
              <a:spcAft>
                <a:spcPts val="0"/>
              </a:spcAft>
              <a:buNone/>
            </a:pPr>
            <a:r>
              <a:rPr lang="zh-TW"/>
              <a:t>Measures the mutual information between the predicted and true clusterings, normalized to be in the range [0, 1].</a:t>
            </a:r>
            <a:endParaRPr/>
          </a:p>
          <a:p>
            <a:pPr indent="0" lvl="0" marL="0" rtl="0" algn="l">
              <a:spcBef>
                <a:spcPts val="0"/>
              </a:spcBef>
              <a:spcAft>
                <a:spcPts val="0"/>
              </a:spcAft>
              <a:buNone/>
            </a:pPr>
            <a:r>
              <a:rPr lang="zh-TW"/>
              <a:t>NMI of 1 indicates perfect clustering agreement, and 0 indicates no mutual information (random clustering).</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d04bb0d56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d04bb0d56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zh-TW"/>
              <a:t>ResNet50 and ViT achieve a relatively stable performance after 30 epochs. ViT have better training and validation performance than ResNet50</a:t>
            </a:r>
            <a:endParaRPr/>
          </a:p>
          <a:p>
            <a:pPr indent="-298450" lvl="0" marL="457200" rtl="0" algn="l">
              <a:spcBef>
                <a:spcPts val="0"/>
              </a:spcBef>
              <a:spcAft>
                <a:spcPts val="0"/>
              </a:spcAft>
              <a:buSzPts val="1100"/>
              <a:buAutoNum type="arabicPeriod"/>
            </a:pPr>
            <a:r>
              <a:rPr lang="zh-TW"/>
              <a:t>Testset accuracy of is about 70% and 68%, </a:t>
            </a:r>
            <a:r>
              <a:rPr lang="zh-TW">
                <a:solidFill>
                  <a:schemeClr val="dk1"/>
                </a:solidFill>
              </a:rPr>
              <a:t>2% increase in accuracy for ViT than ResNet50</a:t>
            </a:r>
            <a:endParaRPr/>
          </a:p>
          <a:p>
            <a:pPr indent="-298450" lvl="0" marL="457200" rtl="0" algn="l">
              <a:spcBef>
                <a:spcPts val="0"/>
              </a:spcBef>
              <a:spcAft>
                <a:spcPts val="0"/>
              </a:spcAft>
              <a:buSzPts val="1100"/>
              <a:buAutoNum type="arabicPeriod"/>
            </a:pPr>
            <a:r>
              <a:rPr lang="zh-TW"/>
              <a:t>but the specificity is about 58% and 54% for each model.</a:t>
            </a:r>
            <a:endParaRPr/>
          </a:p>
          <a:p>
            <a:pPr indent="-298450" lvl="0" marL="457200" rtl="0" algn="l">
              <a:spcBef>
                <a:spcPts val="0"/>
              </a:spcBef>
              <a:spcAft>
                <a:spcPts val="0"/>
              </a:spcAft>
              <a:buClr>
                <a:schemeClr val="dk1"/>
              </a:buClr>
              <a:buSzPts val="1100"/>
              <a:buAutoNum type="arabicPeriod"/>
            </a:pPr>
            <a:r>
              <a:rPr lang="zh-TW">
                <a:solidFill>
                  <a:schemeClr val="dk1"/>
                </a:solidFill>
              </a:rPr>
              <a:t>ViT model are also having higher performance in all other measure metrics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04bb0d5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04bb0d5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This is the training and validation performance at each epoch. ViT does show a converged performance, but the ResNet 50 reach best validation performance at Epoch 11 and then gradually overfit. So we will use the model stopped at epoch 11 for testing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d0346e9bf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d0346e9bf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04bb0d56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d04bb0d56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Performance metric for Multiclassificaiton task. </a:t>
            </a:r>
            <a:endParaRPr/>
          </a:p>
          <a:p>
            <a:pPr indent="0" lvl="0" marL="0" rtl="0" algn="l">
              <a:spcBef>
                <a:spcPts val="0"/>
              </a:spcBef>
              <a:spcAft>
                <a:spcPts val="0"/>
              </a:spcAft>
              <a:buNone/>
            </a:pPr>
            <a:r>
              <a:rPr lang="zh-TW"/>
              <a:t>Accuracy is quite poor. Only 38% for ViT and 34% for ResNet50. </a:t>
            </a:r>
            <a:endParaRPr/>
          </a:p>
          <a:p>
            <a:pPr indent="0" lvl="0" marL="0" rtl="0" algn="l">
              <a:spcBef>
                <a:spcPts val="0"/>
              </a:spcBef>
              <a:spcAft>
                <a:spcPts val="0"/>
              </a:spcAft>
              <a:buNone/>
            </a:pPr>
            <a:r>
              <a:rPr lang="zh-TW"/>
              <a:t>Among all the diseases, Cardiomegaly has best AUC in both model. But in three other metrics, both models perfomance best for infection disease.</a:t>
            </a:r>
            <a:endParaRPr/>
          </a:p>
          <a:p>
            <a:pPr indent="0" lvl="0" marL="0" rtl="0" algn="l">
              <a:spcBef>
                <a:spcPts val="0"/>
              </a:spcBef>
              <a:spcAft>
                <a:spcPts val="0"/>
              </a:spcAft>
              <a:buNone/>
            </a:pPr>
            <a:r>
              <a:rPr lang="zh-TW"/>
              <a:t>Both models have worst performance for Pleural thickening. AUC is only about 50% and </a:t>
            </a:r>
            <a:r>
              <a:rPr lang="zh-TW"/>
              <a:t>recall</a:t>
            </a:r>
            <a:r>
              <a:rPr lang="zh-TW"/>
              <a:t> is zero, so it is basically never correctly predict this disease at all.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d85950d2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d85950d2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0346e9bf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d0346e9bf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d85950d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d85950d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04bb0d56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04bb0d56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d85950d2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cd85950d2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0346e9bf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0346e9bf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d04bb0d56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d04bb0d56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d04bb0d56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d04bb0d56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d0415c2e1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d0415c2e1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Adjusted Rand Index (ARI):</a:t>
            </a:r>
            <a:endParaRPr/>
          </a:p>
          <a:p>
            <a:pPr indent="0" lvl="0" marL="0" rtl="0" algn="l">
              <a:spcBef>
                <a:spcPts val="0"/>
              </a:spcBef>
              <a:spcAft>
                <a:spcPts val="0"/>
              </a:spcAft>
              <a:buClr>
                <a:schemeClr val="dk1"/>
              </a:buClr>
              <a:buSzPts val="1100"/>
              <a:buFont typeface="Arial"/>
              <a:buNone/>
            </a:pPr>
            <a:r>
              <a:rPr lang="zh-TW"/>
              <a:t>Measures the similarity between two clusterings, considering all pairs of samples and counting pairs that are assigned in the same or different clusters in the predicted and true clusterings.</a:t>
            </a:r>
            <a:endParaRPr/>
          </a:p>
          <a:p>
            <a:pPr indent="0" lvl="0" marL="0" rtl="0" algn="l">
              <a:spcBef>
                <a:spcPts val="0"/>
              </a:spcBef>
              <a:spcAft>
                <a:spcPts val="0"/>
              </a:spcAft>
              <a:buClr>
                <a:schemeClr val="dk1"/>
              </a:buClr>
              <a:buSzPts val="1100"/>
              <a:buFont typeface="Arial"/>
              <a:buNone/>
            </a:pPr>
            <a:r>
              <a:rPr lang="zh-TW"/>
              <a:t>ARI ranges from -1 to 1, where 1 indicates perfect clustering agreement, 0 indicates random clustering, and negative values indicate clustering disagreement.</a:t>
            </a:r>
            <a:endParaRPr/>
          </a:p>
          <a:p>
            <a:pPr indent="0" lvl="0" marL="0" rtl="0" algn="l">
              <a:spcBef>
                <a:spcPts val="0"/>
              </a:spcBef>
              <a:spcAft>
                <a:spcPts val="0"/>
              </a:spcAft>
              <a:buClr>
                <a:schemeClr val="dk1"/>
              </a:buClr>
              <a:buSzPts val="1100"/>
              <a:buFont typeface="Arial"/>
              <a:buNone/>
            </a:pPr>
            <a:r>
              <a:rPr lang="zh-TW"/>
              <a:t>Normalized Mutual Information (NMI):</a:t>
            </a:r>
            <a:endParaRPr/>
          </a:p>
          <a:p>
            <a:pPr indent="0" lvl="0" marL="0" rtl="0" algn="l">
              <a:spcBef>
                <a:spcPts val="0"/>
              </a:spcBef>
              <a:spcAft>
                <a:spcPts val="0"/>
              </a:spcAft>
              <a:buClr>
                <a:schemeClr val="dk1"/>
              </a:buClr>
              <a:buSzPts val="1100"/>
              <a:buFont typeface="Arial"/>
              <a:buNone/>
            </a:pPr>
            <a:r>
              <a:rPr lang="zh-TW"/>
              <a:t>Measures the mutual information between the predicted and true clusterings, normalized to be in the range [0, 1].</a:t>
            </a:r>
            <a:endParaRPr/>
          </a:p>
          <a:p>
            <a:pPr indent="0" lvl="0" marL="0" rtl="0" algn="l">
              <a:spcBef>
                <a:spcPts val="0"/>
              </a:spcBef>
              <a:spcAft>
                <a:spcPts val="0"/>
              </a:spcAft>
              <a:buClr>
                <a:schemeClr val="dk1"/>
              </a:buClr>
              <a:buSzPts val="1100"/>
              <a:buFont typeface="Arial"/>
              <a:buNone/>
            </a:pPr>
            <a:r>
              <a:rPr lang="zh-TW"/>
              <a:t>NMI of 1 indicates perfect clustering agreement, and 0 indicates no mutual information (random clustering).</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d85950d2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d85950d2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04bb0d56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d04bb0d56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Adjusted Rand Index (ARI):</a:t>
            </a:r>
            <a:endParaRPr/>
          </a:p>
          <a:p>
            <a:pPr indent="0" lvl="0" marL="0" rtl="0" algn="l">
              <a:spcBef>
                <a:spcPts val="0"/>
              </a:spcBef>
              <a:spcAft>
                <a:spcPts val="0"/>
              </a:spcAft>
              <a:buClr>
                <a:schemeClr val="dk1"/>
              </a:buClr>
              <a:buSzPts val="1100"/>
              <a:buFont typeface="Arial"/>
              <a:buNone/>
            </a:pPr>
            <a:r>
              <a:rPr lang="zh-TW"/>
              <a:t>Measures the similarity between two clusterings, considering all pairs of samples and counting pairs that are assigned in the same or different clusters in the predicted and true clusterings.</a:t>
            </a:r>
            <a:endParaRPr/>
          </a:p>
          <a:p>
            <a:pPr indent="0" lvl="0" marL="0" rtl="0" algn="l">
              <a:spcBef>
                <a:spcPts val="0"/>
              </a:spcBef>
              <a:spcAft>
                <a:spcPts val="0"/>
              </a:spcAft>
              <a:buClr>
                <a:schemeClr val="dk1"/>
              </a:buClr>
              <a:buSzPts val="1100"/>
              <a:buFont typeface="Arial"/>
              <a:buNone/>
            </a:pPr>
            <a:r>
              <a:rPr lang="zh-TW"/>
              <a:t>ARI ranges from -1 to 1, where 1 indicates perfect clustering agreement, 0 indicates random clustering, and negative values indicate clustering disagreement.</a:t>
            </a:r>
            <a:endParaRPr/>
          </a:p>
          <a:p>
            <a:pPr indent="0" lvl="0" marL="0" rtl="0" algn="l">
              <a:spcBef>
                <a:spcPts val="0"/>
              </a:spcBef>
              <a:spcAft>
                <a:spcPts val="0"/>
              </a:spcAft>
              <a:buClr>
                <a:schemeClr val="dk1"/>
              </a:buClr>
              <a:buSzPts val="1100"/>
              <a:buFont typeface="Arial"/>
              <a:buNone/>
            </a:pPr>
            <a:r>
              <a:rPr lang="zh-TW"/>
              <a:t>Normalized Mutual Information (NMI):</a:t>
            </a:r>
            <a:endParaRPr/>
          </a:p>
          <a:p>
            <a:pPr indent="0" lvl="0" marL="0" rtl="0" algn="l">
              <a:spcBef>
                <a:spcPts val="0"/>
              </a:spcBef>
              <a:spcAft>
                <a:spcPts val="0"/>
              </a:spcAft>
              <a:buClr>
                <a:schemeClr val="dk1"/>
              </a:buClr>
              <a:buSzPts val="1100"/>
              <a:buFont typeface="Arial"/>
              <a:buNone/>
            </a:pPr>
            <a:r>
              <a:rPr lang="zh-TW"/>
              <a:t>Measures the mutual information between the predicted and true clusterings, normalized to be in the range [0, 1].</a:t>
            </a:r>
            <a:endParaRPr/>
          </a:p>
          <a:p>
            <a:pPr indent="0" lvl="0" marL="0" rtl="0" algn="l">
              <a:spcBef>
                <a:spcPts val="0"/>
              </a:spcBef>
              <a:spcAft>
                <a:spcPts val="0"/>
              </a:spcAft>
              <a:buClr>
                <a:schemeClr val="dk1"/>
              </a:buClr>
              <a:buSzPts val="1100"/>
              <a:buFont typeface="Arial"/>
              <a:buNone/>
            </a:pPr>
            <a:r>
              <a:rPr lang="zh-TW"/>
              <a:t>NMI of 1 indicates perfect clustering agreement, and 0 indicates no mutual information (random clustering).</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d04bb0d56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d04bb0d56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d935da78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d935da78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d935da7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d935da7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d85950d2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d85950d2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d85950d2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d85950d2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d85950d2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d85950d2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Mention about datasize is not very big and we considered data augmentation but since X-ray has specific position requirement, any data augmentation such as flip or shift or rotation would produce difference meaning, we decide do not do any data augmentation. This decision can also supported by this article: https://www.frontiersin.org/articles/10.3389/fmed.2021.629134/full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0346e9bf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d0346e9bf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huggingface.co/timm/resnet50.a1_in1k" TargetMode="External"/><Relationship Id="rId4" Type="http://schemas.openxmlformats.org/officeDocument/2006/relationships/hyperlink" Target="https://huggingface.co/timm/vit_base_patch16_224.orig_in21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paperswithcode.com/dataset/chestx-ray1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2"/>
            <a:ext cx="9143999" cy="5120226"/>
          </a:xfrm>
          <a:prstGeom prst="rect">
            <a:avLst/>
          </a:prstGeom>
          <a:noFill/>
          <a:ln>
            <a:noFill/>
          </a:ln>
        </p:spPr>
      </p:pic>
      <p:sp>
        <p:nvSpPr>
          <p:cNvPr id="55" name="Google Shape;55;p13"/>
          <p:cNvSpPr txBox="1"/>
          <p:nvPr>
            <p:ph type="ctrTitle"/>
          </p:nvPr>
        </p:nvSpPr>
        <p:spPr>
          <a:xfrm>
            <a:off x="311708" y="8446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zh-TW" sz="3480">
                <a:solidFill>
                  <a:srgbClr val="FFFFFF"/>
                </a:solidFill>
                <a:latin typeface="Inter"/>
                <a:ea typeface="Inter"/>
                <a:cs typeface="Inter"/>
                <a:sym typeface="Inter"/>
              </a:rPr>
              <a:t>Automated Diagnosis of Thorax Diseases using Chest X-ray Images</a:t>
            </a:r>
            <a:endParaRPr b="1" sz="3480">
              <a:solidFill>
                <a:srgbClr val="FFFFFF"/>
              </a:solidFill>
              <a:latin typeface="Inter"/>
              <a:ea typeface="Inter"/>
              <a:cs typeface="Inter"/>
              <a:sym typeface="Inter"/>
            </a:endParaRPr>
          </a:p>
        </p:txBody>
      </p:sp>
      <p:sp>
        <p:nvSpPr>
          <p:cNvPr id="56" name="Google Shape;56;p13"/>
          <p:cNvSpPr txBox="1"/>
          <p:nvPr>
            <p:ph idx="1" type="subTitle"/>
          </p:nvPr>
        </p:nvSpPr>
        <p:spPr>
          <a:xfrm>
            <a:off x="311700" y="3398800"/>
            <a:ext cx="8520600" cy="11769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50000"/>
              </a:lnSpc>
              <a:spcBef>
                <a:spcPts val="0"/>
              </a:spcBef>
              <a:spcAft>
                <a:spcPts val="0"/>
              </a:spcAft>
              <a:buNone/>
            </a:pPr>
            <a:r>
              <a:rPr b="1" lang="zh-TW" sz="1700">
                <a:solidFill>
                  <a:schemeClr val="lt1"/>
                </a:solidFill>
                <a:latin typeface="Inter"/>
                <a:ea typeface="Inter"/>
                <a:cs typeface="Inter"/>
                <a:sym typeface="Inter"/>
              </a:rPr>
              <a:t>ML group 8</a:t>
            </a:r>
            <a:endParaRPr b="1" sz="1700">
              <a:solidFill>
                <a:schemeClr val="lt1"/>
              </a:solidFill>
              <a:latin typeface="Inter"/>
              <a:ea typeface="Inter"/>
              <a:cs typeface="Inter"/>
              <a:sym typeface="Inter"/>
            </a:endParaRPr>
          </a:p>
          <a:p>
            <a:pPr indent="0" lvl="0" marL="0" rtl="0" algn="ctr">
              <a:lnSpc>
                <a:spcPct val="150000"/>
              </a:lnSpc>
              <a:spcBef>
                <a:spcPts val="0"/>
              </a:spcBef>
              <a:spcAft>
                <a:spcPts val="0"/>
              </a:spcAft>
              <a:buNone/>
            </a:pPr>
            <a:r>
              <a:rPr lang="zh-TW" sz="1283">
                <a:solidFill>
                  <a:schemeClr val="lt1"/>
                </a:solidFill>
                <a:latin typeface="Inter"/>
                <a:ea typeface="Inter"/>
                <a:cs typeface="Inter"/>
                <a:sym typeface="Inter"/>
              </a:rPr>
              <a:t>Yuting(Eva) Gu</a:t>
            </a:r>
            <a:endParaRPr sz="1283">
              <a:solidFill>
                <a:schemeClr val="lt1"/>
              </a:solidFill>
              <a:latin typeface="Inter"/>
              <a:ea typeface="Inter"/>
              <a:cs typeface="Inter"/>
              <a:sym typeface="Inter"/>
            </a:endParaRPr>
          </a:p>
          <a:p>
            <a:pPr indent="0" lvl="0" marL="0" rtl="0" algn="ctr">
              <a:lnSpc>
                <a:spcPct val="150000"/>
              </a:lnSpc>
              <a:spcBef>
                <a:spcPts val="0"/>
              </a:spcBef>
              <a:spcAft>
                <a:spcPts val="0"/>
              </a:spcAft>
              <a:buNone/>
            </a:pPr>
            <a:r>
              <a:rPr lang="zh-TW" sz="1283">
                <a:solidFill>
                  <a:schemeClr val="lt1"/>
                </a:solidFill>
                <a:latin typeface="Inter"/>
                <a:ea typeface="Inter"/>
                <a:cs typeface="Inter"/>
                <a:sym typeface="Inter"/>
              </a:rPr>
              <a:t>Sijun(Sunny) Zhang</a:t>
            </a:r>
            <a:endParaRPr sz="1283">
              <a:solidFill>
                <a:schemeClr val="lt1"/>
              </a:solidFill>
              <a:latin typeface="Inter"/>
              <a:ea typeface="Inter"/>
              <a:cs typeface="Inter"/>
              <a:sym typeface="Inter"/>
            </a:endParaRPr>
          </a:p>
          <a:p>
            <a:pPr indent="0" lvl="0" marL="0" rtl="0" algn="ctr">
              <a:lnSpc>
                <a:spcPct val="150000"/>
              </a:lnSpc>
              <a:spcBef>
                <a:spcPts val="0"/>
              </a:spcBef>
              <a:spcAft>
                <a:spcPts val="0"/>
              </a:spcAft>
              <a:buNone/>
            </a:pPr>
            <a:r>
              <a:rPr lang="zh-TW" sz="1283">
                <a:solidFill>
                  <a:schemeClr val="lt1"/>
                </a:solidFill>
                <a:latin typeface="Inter"/>
                <a:ea typeface="Inter"/>
                <a:cs typeface="Inter"/>
                <a:sym typeface="Inter"/>
              </a:rPr>
              <a:t>Saifullah(Saif) Soliman</a:t>
            </a:r>
            <a:endParaRPr sz="1283">
              <a:solidFill>
                <a:schemeClr val="lt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0" y="0"/>
            <a:ext cx="9144000" cy="5982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b="1" lang="zh-TW" sz="2600">
                <a:solidFill>
                  <a:schemeClr val="lt1"/>
                </a:solidFill>
              </a:rPr>
              <a:t>Unsupervised - Autoencoder &amp; Clustering </a:t>
            </a:r>
            <a:endParaRPr b="1" sz="2600">
              <a:solidFill>
                <a:schemeClr val="lt1"/>
              </a:solidFill>
            </a:endParaRPr>
          </a:p>
        </p:txBody>
      </p:sp>
      <p:grpSp>
        <p:nvGrpSpPr>
          <p:cNvPr id="182" name="Google Shape;182;p22"/>
          <p:cNvGrpSpPr/>
          <p:nvPr/>
        </p:nvGrpSpPr>
        <p:grpSpPr>
          <a:xfrm>
            <a:off x="230225" y="714245"/>
            <a:ext cx="8659824" cy="4304492"/>
            <a:chOff x="83675" y="677625"/>
            <a:chExt cx="8432976" cy="4109300"/>
          </a:xfrm>
        </p:grpSpPr>
        <p:pic>
          <p:nvPicPr>
            <p:cNvPr id="183" name="Google Shape;183;p22"/>
            <p:cNvPicPr preferRelativeResize="0"/>
            <p:nvPr/>
          </p:nvPicPr>
          <p:blipFill rotWithShape="1">
            <a:blip r:embed="rId3">
              <a:alphaModFix/>
            </a:blip>
            <a:srcRect b="0" l="0" r="50137" t="0"/>
            <a:stretch/>
          </p:blipFill>
          <p:spPr>
            <a:xfrm>
              <a:off x="83675" y="677625"/>
              <a:ext cx="5961027" cy="4109300"/>
            </a:xfrm>
            <a:prstGeom prst="rect">
              <a:avLst/>
            </a:prstGeom>
            <a:noFill/>
            <a:ln>
              <a:noFill/>
            </a:ln>
          </p:spPr>
        </p:pic>
        <p:pic>
          <p:nvPicPr>
            <p:cNvPr id="184" name="Google Shape;184;p22"/>
            <p:cNvPicPr preferRelativeResize="0"/>
            <p:nvPr/>
          </p:nvPicPr>
          <p:blipFill rotWithShape="1">
            <a:blip r:embed="rId3">
              <a:alphaModFix/>
            </a:blip>
            <a:srcRect b="0" l="54409" r="24913" t="0"/>
            <a:stretch/>
          </p:blipFill>
          <p:spPr>
            <a:xfrm>
              <a:off x="6044700" y="677625"/>
              <a:ext cx="2471951" cy="4109300"/>
            </a:xfrm>
            <a:prstGeom prst="rect">
              <a:avLst/>
            </a:prstGeom>
            <a:noFill/>
            <a:ln>
              <a:noFill/>
            </a:ln>
          </p:spPr>
        </p:pic>
        <p:pic>
          <p:nvPicPr>
            <p:cNvPr id="185" name="Google Shape;185;p22"/>
            <p:cNvPicPr preferRelativeResize="0"/>
            <p:nvPr/>
          </p:nvPicPr>
          <p:blipFill rotWithShape="1">
            <a:blip r:embed="rId3">
              <a:alphaModFix/>
            </a:blip>
            <a:srcRect b="32466" l="82342" r="0" t="49848"/>
            <a:stretch/>
          </p:blipFill>
          <p:spPr>
            <a:xfrm>
              <a:off x="6955875" y="927503"/>
              <a:ext cx="1560776" cy="537300"/>
            </a:xfrm>
            <a:prstGeom prst="rect">
              <a:avLst/>
            </a:prstGeom>
            <a:noFill/>
            <a:ln>
              <a:noFill/>
            </a:ln>
          </p:spPr>
        </p:pic>
      </p:grpSp>
      <p:cxnSp>
        <p:nvCxnSpPr>
          <p:cNvPr id="186" name="Google Shape;186;p22"/>
          <p:cNvCxnSpPr>
            <a:endCxn id="185" idx="2"/>
          </p:cNvCxnSpPr>
          <p:nvPr/>
        </p:nvCxnSpPr>
        <p:spPr>
          <a:xfrm flipH="1" rot="10800000">
            <a:off x="8084168" y="1538814"/>
            <a:ext cx="4500" cy="6714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p:nvPr/>
        </p:nvSpPr>
        <p:spPr>
          <a:xfrm>
            <a:off x="6654975" y="3002075"/>
            <a:ext cx="2382000" cy="2149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192" name="Google Shape;192;p23"/>
          <p:cNvSpPr/>
          <p:nvPr/>
        </p:nvSpPr>
        <p:spPr>
          <a:xfrm>
            <a:off x="136250" y="3398775"/>
            <a:ext cx="6454200" cy="1744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193" name="Google Shape;193;p23"/>
          <p:cNvSpPr txBox="1"/>
          <p:nvPr>
            <p:ph type="title"/>
          </p:nvPr>
        </p:nvSpPr>
        <p:spPr>
          <a:xfrm>
            <a:off x="0" y="0"/>
            <a:ext cx="9144000" cy="5982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zh-TW" sz="2620">
                <a:solidFill>
                  <a:schemeClr val="lt1"/>
                </a:solidFill>
              </a:rPr>
              <a:t>Supervised - ResNet 50</a:t>
            </a:r>
            <a:endParaRPr b="1" sz="2620">
              <a:solidFill>
                <a:schemeClr val="lt1"/>
              </a:solidFill>
            </a:endParaRPr>
          </a:p>
        </p:txBody>
      </p:sp>
      <p:sp>
        <p:nvSpPr>
          <p:cNvPr id="194" name="Google Shape;194;p23"/>
          <p:cNvSpPr txBox="1"/>
          <p:nvPr>
            <p:ph idx="1" type="body"/>
          </p:nvPr>
        </p:nvSpPr>
        <p:spPr>
          <a:xfrm>
            <a:off x="136250" y="696150"/>
            <a:ext cx="890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1400">
                <a:solidFill>
                  <a:srgbClr val="0D0D0D"/>
                </a:solidFill>
                <a:latin typeface="Inter"/>
                <a:ea typeface="Inter"/>
                <a:cs typeface="Inter"/>
                <a:sym typeface="Inter"/>
              </a:rPr>
              <a:t>ResNet50 </a:t>
            </a:r>
            <a:r>
              <a:rPr lang="zh-TW" sz="1400">
                <a:solidFill>
                  <a:srgbClr val="0D0D0D"/>
                </a:solidFill>
                <a:latin typeface="Inter"/>
                <a:ea typeface="Inter"/>
                <a:cs typeface="Inter"/>
                <a:sym typeface="Inter"/>
              </a:rPr>
              <a:t>- </a:t>
            </a:r>
            <a:r>
              <a:rPr lang="zh-TW" sz="1400">
                <a:solidFill>
                  <a:srgbClr val="0D0D0D"/>
                </a:solidFill>
                <a:highlight>
                  <a:srgbClr val="FFFFFF"/>
                </a:highlight>
                <a:latin typeface="Inter"/>
                <a:ea typeface="Inter"/>
                <a:cs typeface="Inter"/>
                <a:sym typeface="Inter"/>
              </a:rPr>
              <a:t>a 50-layer convolutional network for effective image classification, </a:t>
            </a:r>
            <a:r>
              <a:rPr lang="zh-TW" sz="1400">
                <a:solidFill>
                  <a:srgbClr val="0D0D0D"/>
                </a:solidFill>
                <a:highlight>
                  <a:srgbClr val="FFFFFF"/>
                </a:highlight>
                <a:latin typeface="Inter"/>
                <a:ea typeface="Inter"/>
                <a:cs typeface="Inter"/>
                <a:sym typeface="Inter"/>
              </a:rPr>
              <a:t>published in 2015.</a:t>
            </a:r>
            <a:endParaRPr sz="1400">
              <a:solidFill>
                <a:srgbClr val="0D0D0D"/>
              </a:solidFill>
              <a:highlight>
                <a:srgbClr val="FFFFFF"/>
              </a:highlight>
              <a:latin typeface="Inter"/>
              <a:ea typeface="Inter"/>
              <a:cs typeface="Inter"/>
              <a:sym typeface="Inter"/>
            </a:endParaRPr>
          </a:p>
          <a:p>
            <a:pPr indent="0" lvl="0" marL="0" rtl="0" algn="l">
              <a:spcBef>
                <a:spcPts val="1200"/>
              </a:spcBef>
              <a:spcAft>
                <a:spcPts val="0"/>
              </a:spcAft>
              <a:buNone/>
            </a:pPr>
            <a:r>
              <a:rPr b="1" lang="zh-TW" sz="1400">
                <a:solidFill>
                  <a:srgbClr val="0D0D0D"/>
                </a:solidFill>
                <a:highlight>
                  <a:srgbClr val="FFFFFF"/>
                </a:highlight>
                <a:latin typeface="Inter"/>
                <a:ea typeface="Inter"/>
                <a:cs typeface="Inter"/>
                <a:sym typeface="Inter"/>
              </a:rPr>
              <a:t>Based on the general CNN structure </a:t>
            </a:r>
            <a:r>
              <a:rPr lang="zh-TW" sz="1400">
                <a:solidFill>
                  <a:srgbClr val="0D0D0D"/>
                </a:solidFill>
                <a:highlight>
                  <a:srgbClr val="FFFFFF"/>
                </a:highlight>
                <a:latin typeface="Inter"/>
                <a:ea typeface="Inter"/>
                <a:cs typeface="Inter"/>
                <a:sym typeface="Inter"/>
              </a:rPr>
              <a:t>- convolutional layers, pooling layers etc.</a:t>
            </a:r>
            <a:endParaRPr sz="1400">
              <a:solidFill>
                <a:srgbClr val="0D0D0D"/>
              </a:solidFill>
              <a:highlight>
                <a:srgbClr val="FFFFFF"/>
              </a:highlight>
              <a:latin typeface="Inter"/>
              <a:ea typeface="Inter"/>
              <a:cs typeface="Inter"/>
              <a:sym typeface="Inter"/>
            </a:endParaRPr>
          </a:p>
          <a:p>
            <a:pPr indent="0" lvl="0" marL="0" rtl="0" algn="l">
              <a:spcBef>
                <a:spcPts val="1200"/>
              </a:spcBef>
              <a:spcAft>
                <a:spcPts val="0"/>
              </a:spcAft>
              <a:buNone/>
            </a:pPr>
            <a:r>
              <a:rPr b="1" lang="zh-TW" sz="1400">
                <a:solidFill>
                  <a:srgbClr val="0D0D0D"/>
                </a:solidFill>
                <a:highlight>
                  <a:srgbClr val="FFFFFF"/>
                </a:highlight>
                <a:latin typeface="Inter"/>
                <a:ea typeface="Inter"/>
                <a:cs typeface="Inter"/>
                <a:sym typeface="Inter"/>
              </a:rPr>
              <a:t>What’s special </a:t>
            </a:r>
            <a:r>
              <a:rPr lang="zh-TW" sz="1400">
                <a:solidFill>
                  <a:srgbClr val="0D0D0D"/>
                </a:solidFill>
                <a:highlight>
                  <a:srgbClr val="FFFFFF"/>
                </a:highlight>
                <a:latin typeface="Inter"/>
                <a:ea typeface="Inter"/>
                <a:cs typeface="Inter"/>
                <a:sym typeface="Inter"/>
              </a:rPr>
              <a:t>- </a:t>
            </a:r>
            <a:endParaRPr sz="1400">
              <a:solidFill>
                <a:srgbClr val="0D0D0D"/>
              </a:solidFill>
              <a:highlight>
                <a:srgbClr val="FFFFFF"/>
              </a:highlight>
              <a:latin typeface="Inter"/>
              <a:ea typeface="Inter"/>
              <a:cs typeface="Inter"/>
              <a:sym typeface="Inter"/>
            </a:endParaRPr>
          </a:p>
          <a:p>
            <a:pPr indent="-317500" lvl="0" marL="457200" rtl="0" algn="l">
              <a:spcBef>
                <a:spcPts val="1200"/>
              </a:spcBef>
              <a:spcAft>
                <a:spcPts val="0"/>
              </a:spcAft>
              <a:buClr>
                <a:srgbClr val="0D0D0D"/>
              </a:buClr>
              <a:buSzPts val="1400"/>
              <a:buFont typeface="Inter"/>
              <a:buChar char="●"/>
            </a:pPr>
            <a:r>
              <a:rPr lang="zh-TW" sz="1400">
                <a:solidFill>
                  <a:srgbClr val="0D0D0D"/>
                </a:solidFill>
                <a:highlight>
                  <a:srgbClr val="FFFFFF"/>
                </a:highlight>
                <a:latin typeface="Inter"/>
                <a:ea typeface="Inter"/>
                <a:cs typeface="Inter"/>
                <a:sym typeface="Inter"/>
              </a:rPr>
              <a:t>ResNet50 incorporates </a:t>
            </a:r>
            <a:r>
              <a:rPr b="1" lang="zh-TW" sz="1400">
                <a:solidFill>
                  <a:srgbClr val="2423FF"/>
                </a:solidFill>
                <a:highlight>
                  <a:srgbClr val="FFFFFF"/>
                </a:highlight>
                <a:latin typeface="Inter"/>
                <a:ea typeface="Inter"/>
                <a:cs typeface="Inter"/>
                <a:sym typeface="Inter"/>
              </a:rPr>
              <a:t>residual blocks</a:t>
            </a:r>
            <a:r>
              <a:rPr b="1" lang="zh-TW" sz="1400">
                <a:solidFill>
                  <a:srgbClr val="0D0D0D"/>
                </a:solidFill>
                <a:highlight>
                  <a:srgbClr val="FFFFFF"/>
                </a:highlight>
                <a:latin typeface="Inter"/>
                <a:ea typeface="Inter"/>
                <a:cs typeface="Inter"/>
                <a:sym typeface="Inter"/>
              </a:rPr>
              <a:t> </a:t>
            </a:r>
            <a:r>
              <a:rPr lang="zh-TW" sz="1400">
                <a:solidFill>
                  <a:srgbClr val="0D0D0D"/>
                </a:solidFill>
                <a:highlight>
                  <a:srgbClr val="FFFFFF"/>
                </a:highlight>
                <a:latin typeface="Inter"/>
                <a:ea typeface="Inter"/>
                <a:cs typeface="Inter"/>
                <a:sym typeface="Inter"/>
              </a:rPr>
              <a:t>where layers </a:t>
            </a:r>
            <a:r>
              <a:rPr b="1" lang="zh-TW" sz="1400">
                <a:solidFill>
                  <a:srgbClr val="2423FF"/>
                </a:solidFill>
                <a:highlight>
                  <a:srgbClr val="FFFFFF"/>
                </a:highlight>
                <a:latin typeface="Inter"/>
                <a:ea typeface="Inter"/>
                <a:cs typeface="Inter"/>
                <a:sym typeface="Inter"/>
              </a:rPr>
              <a:t>learn additional features</a:t>
            </a:r>
            <a:r>
              <a:rPr lang="zh-TW" sz="1400">
                <a:solidFill>
                  <a:srgbClr val="0D0D0D"/>
                </a:solidFill>
                <a:highlight>
                  <a:srgbClr val="FFFFFF"/>
                </a:highlight>
                <a:latin typeface="Inter"/>
                <a:ea typeface="Inter"/>
                <a:cs typeface="Inter"/>
                <a:sym typeface="Inter"/>
              </a:rPr>
              <a:t> from the input.</a:t>
            </a:r>
            <a:endParaRPr sz="1400">
              <a:solidFill>
                <a:srgbClr val="0D0D0D"/>
              </a:solidFill>
              <a:highlight>
                <a:srgbClr val="FFFFFF"/>
              </a:highlight>
              <a:latin typeface="Inter"/>
              <a:ea typeface="Inter"/>
              <a:cs typeface="Inter"/>
              <a:sym typeface="Inter"/>
            </a:endParaRPr>
          </a:p>
          <a:p>
            <a:pPr indent="-317500" lvl="0" marL="457200" rtl="0" algn="l">
              <a:spcBef>
                <a:spcPts val="0"/>
              </a:spcBef>
              <a:spcAft>
                <a:spcPts val="0"/>
              </a:spcAft>
              <a:buClr>
                <a:srgbClr val="0D0D0D"/>
              </a:buClr>
              <a:buSzPts val="1400"/>
              <a:buFont typeface="Inter"/>
              <a:buChar char="●"/>
            </a:pPr>
            <a:r>
              <a:rPr lang="zh-TW" sz="1400">
                <a:solidFill>
                  <a:srgbClr val="0D0D0D"/>
                </a:solidFill>
                <a:highlight>
                  <a:srgbClr val="FFFFFF"/>
                </a:highlight>
                <a:latin typeface="Inter"/>
                <a:ea typeface="Inter"/>
                <a:cs typeface="Inter"/>
                <a:sym typeface="Inter"/>
              </a:rPr>
              <a:t>These enhancements are </a:t>
            </a:r>
            <a:r>
              <a:rPr b="1" lang="zh-TW" sz="1400">
                <a:solidFill>
                  <a:srgbClr val="2423FF"/>
                </a:solidFill>
                <a:highlight>
                  <a:srgbClr val="FFFFFF"/>
                </a:highlight>
                <a:latin typeface="Inter"/>
                <a:ea typeface="Inter"/>
                <a:cs typeface="Inter"/>
                <a:sym typeface="Inter"/>
              </a:rPr>
              <a:t>added back to the block's original input</a:t>
            </a:r>
            <a:r>
              <a:rPr lang="zh-TW" sz="1400">
                <a:solidFill>
                  <a:srgbClr val="0D0D0D"/>
                </a:solidFill>
                <a:highlight>
                  <a:srgbClr val="FFFFFF"/>
                </a:highlight>
                <a:latin typeface="Inter"/>
                <a:ea typeface="Inter"/>
                <a:cs typeface="Inter"/>
                <a:sym typeface="Inter"/>
              </a:rPr>
              <a:t> to generate the block’s output. </a:t>
            </a:r>
            <a:endParaRPr sz="1400">
              <a:solidFill>
                <a:srgbClr val="0D0D0D"/>
              </a:solidFill>
              <a:highlight>
                <a:srgbClr val="FFFFFF"/>
              </a:highlight>
              <a:latin typeface="Inter"/>
              <a:ea typeface="Inter"/>
              <a:cs typeface="Inter"/>
              <a:sym typeface="Inter"/>
            </a:endParaRPr>
          </a:p>
          <a:p>
            <a:pPr indent="-317500" lvl="0" marL="457200" rtl="0" algn="l">
              <a:spcBef>
                <a:spcPts val="0"/>
              </a:spcBef>
              <a:spcAft>
                <a:spcPts val="0"/>
              </a:spcAft>
              <a:buClr>
                <a:srgbClr val="0D0D0D"/>
              </a:buClr>
              <a:buSzPts val="1400"/>
              <a:buChar char="●"/>
            </a:pPr>
            <a:r>
              <a:rPr lang="zh-TW" sz="1400">
                <a:solidFill>
                  <a:srgbClr val="0D0D0D"/>
                </a:solidFill>
                <a:highlight>
                  <a:srgbClr val="FFFFFF"/>
                </a:highlight>
                <a:latin typeface="Inter"/>
                <a:ea typeface="Inter"/>
                <a:cs typeface="Inter"/>
                <a:sym typeface="Inter"/>
              </a:rPr>
              <a:t>While </a:t>
            </a:r>
            <a:r>
              <a:rPr lang="zh-TW" sz="1400">
                <a:solidFill>
                  <a:srgbClr val="0D0D0D"/>
                </a:solidFill>
                <a:highlight>
                  <a:srgbClr val="FFFFFF"/>
                </a:highlight>
                <a:latin typeface="Inter"/>
                <a:ea typeface="Inter"/>
                <a:cs typeface="Inter"/>
                <a:sym typeface="Inter"/>
              </a:rPr>
              <a:t>preserving the deep network structure, it </a:t>
            </a:r>
            <a:r>
              <a:rPr lang="zh-TW" sz="1400">
                <a:solidFill>
                  <a:srgbClr val="0D0D0D"/>
                </a:solidFill>
                <a:highlight>
                  <a:srgbClr val="FFFFFF"/>
                </a:highlight>
                <a:latin typeface="Inter"/>
                <a:ea typeface="Inter"/>
                <a:cs typeface="Inter"/>
                <a:sym typeface="Inter"/>
              </a:rPr>
              <a:t>facilitates a stable gradient flow and</a:t>
            </a:r>
            <a:r>
              <a:rPr b="1" lang="zh-TW" sz="1400">
                <a:solidFill>
                  <a:srgbClr val="2423FF"/>
                </a:solidFill>
                <a:highlight>
                  <a:srgbClr val="FFFFFF"/>
                </a:highlight>
                <a:latin typeface="Inter"/>
                <a:ea typeface="Inter"/>
                <a:cs typeface="Inter"/>
                <a:sym typeface="Inter"/>
              </a:rPr>
              <a:t> prevents gradients from </a:t>
            </a:r>
            <a:r>
              <a:rPr b="1" lang="zh-TW" sz="1400">
                <a:solidFill>
                  <a:srgbClr val="2423FF"/>
                </a:solidFill>
                <a:highlight>
                  <a:srgbClr val="FFFFFF"/>
                </a:highlight>
                <a:latin typeface="Inter"/>
                <a:ea typeface="Inter"/>
                <a:cs typeface="Inter"/>
                <a:sym typeface="Inter"/>
              </a:rPr>
              <a:t>vanishing</a:t>
            </a:r>
            <a:r>
              <a:rPr lang="zh-TW" sz="1400">
                <a:solidFill>
                  <a:srgbClr val="0D0D0D"/>
                </a:solidFill>
                <a:highlight>
                  <a:srgbClr val="FFFFFF"/>
                </a:highlight>
                <a:latin typeface="Inter"/>
                <a:ea typeface="Inter"/>
                <a:cs typeface="Inter"/>
                <a:sym typeface="Inter"/>
              </a:rPr>
              <a:t>.</a:t>
            </a:r>
            <a:endParaRPr sz="1400">
              <a:solidFill>
                <a:srgbClr val="0D0D0D"/>
              </a:solidFill>
              <a:highlight>
                <a:srgbClr val="FFFFFF"/>
              </a:highlight>
              <a:latin typeface="Inter"/>
              <a:ea typeface="Inter"/>
              <a:cs typeface="Inter"/>
              <a:sym typeface="Inter"/>
            </a:endParaRPr>
          </a:p>
        </p:txBody>
      </p:sp>
      <p:pic>
        <p:nvPicPr>
          <p:cNvPr id="195" name="Google Shape;195;p23"/>
          <p:cNvPicPr preferRelativeResize="0"/>
          <p:nvPr/>
        </p:nvPicPr>
        <p:blipFill rotWithShape="1">
          <a:blip r:embed="rId3">
            <a:alphaModFix/>
          </a:blip>
          <a:srcRect b="34002" l="0" r="9763" t="0"/>
          <a:stretch/>
        </p:blipFill>
        <p:spPr>
          <a:xfrm>
            <a:off x="394525" y="3848816"/>
            <a:ext cx="5406927" cy="1174859"/>
          </a:xfrm>
          <a:prstGeom prst="rect">
            <a:avLst/>
          </a:prstGeom>
          <a:noFill/>
          <a:ln>
            <a:noFill/>
          </a:ln>
        </p:spPr>
      </p:pic>
      <p:pic>
        <p:nvPicPr>
          <p:cNvPr id="196" name="Google Shape;196;p23"/>
          <p:cNvPicPr preferRelativeResize="0"/>
          <p:nvPr/>
        </p:nvPicPr>
        <p:blipFill>
          <a:blip r:embed="rId4">
            <a:alphaModFix/>
          </a:blip>
          <a:stretch>
            <a:fillRect/>
          </a:stretch>
        </p:blipFill>
        <p:spPr>
          <a:xfrm>
            <a:off x="6898188" y="3398775"/>
            <a:ext cx="1877275" cy="1624900"/>
          </a:xfrm>
          <a:prstGeom prst="rect">
            <a:avLst/>
          </a:prstGeom>
          <a:noFill/>
          <a:ln>
            <a:noFill/>
          </a:ln>
        </p:spPr>
      </p:pic>
      <p:sp>
        <p:nvSpPr>
          <p:cNvPr id="197" name="Google Shape;197;p23"/>
          <p:cNvSpPr txBox="1"/>
          <p:nvPr/>
        </p:nvSpPr>
        <p:spPr>
          <a:xfrm>
            <a:off x="394513" y="3474738"/>
            <a:ext cx="4827000" cy="42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zh-TW" sz="1300">
                <a:solidFill>
                  <a:schemeClr val="dk2"/>
                </a:solidFill>
              </a:rPr>
              <a:t>General ResNet50 structure</a:t>
            </a:r>
            <a:endParaRPr b="1" sz="1300">
              <a:solidFill>
                <a:schemeClr val="dk2"/>
              </a:solidFill>
            </a:endParaRPr>
          </a:p>
        </p:txBody>
      </p:sp>
      <p:sp>
        <p:nvSpPr>
          <p:cNvPr id="198" name="Google Shape;198;p23"/>
          <p:cNvSpPr txBox="1"/>
          <p:nvPr/>
        </p:nvSpPr>
        <p:spPr>
          <a:xfrm>
            <a:off x="6827850" y="3049650"/>
            <a:ext cx="2063100" cy="42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zh-TW" sz="1300">
                <a:solidFill>
                  <a:schemeClr val="dk2"/>
                </a:solidFill>
              </a:rPr>
              <a:t>the Residual Block</a:t>
            </a:r>
            <a:endParaRPr b="1" sz="13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p:nvPr/>
        </p:nvSpPr>
        <p:spPr>
          <a:xfrm>
            <a:off x="5112050" y="2827425"/>
            <a:ext cx="3714000" cy="1772100"/>
          </a:xfrm>
          <a:prstGeom prst="rect">
            <a:avLst/>
          </a:prstGeom>
          <a:solidFill>
            <a:schemeClr val="lt2"/>
          </a:solid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chemeClr val="dk2"/>
              </a:buClr>
              <a:buSzPts val="1500"/>
              <a:buChar char="●"/>
            </a:pPr>
            <a:r>
              <a:rPr lang="zh-TW" sz="1500">
                <a:solidFill>
                  <a:schemeClr val="dk2"/>
                </a:solidFill>
              </a:rPr>
              <a:t>base ViT with 16 patch size</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zh-TW" sz="1500">
                <a:solidFill>
                  <a:schemeClr val="dk2"/>
                </a:solidFill>
              </a:rPr>
              <a:t>1024 -&gt; 224 (input size of ViT)</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zh-TW" sz="1500">
                <a:solidFill>
                  <a:schemeClr val="dk2"/>
                </a:solidFill>
              </a:rPr>
              <a:t>number of classes:</a:t>
            </a:r>
            <a:endParaRPr sz="1500">
              <a:solidFill>
                <a:schemeClr val="dk2"/>
              </a:solidFill>
            </a:endParaRPr>
          </a:p>
          <a:p>
            <a:pPr indent="-323850" lvl="1" marL="914400" rtl="0" algn="l">
              <a:lnSpc>
                <a:spcPct val="115000"/>
              </a:lnSpc>
              <a:spcBef>
                <a:spcPts val="0"/>
              </a:spcBef>
              <a:spcAft>
                <a:spcPts val="0"/>
              </a:spcAft>
              <a:buClr>
                <a:schemeClr val="dk2"/>
              </a:buClr>
              <a:buSzPts val="1500"/>
              <a:buChar char="○"/>
            </a:pPr>
            <a:r>
              <a:rPr lang="zh-TW" sz="1500">
                <a:solidFill>
                  <a:schemeClr val="dk2"/>
                </a:solidFill>
              </a:rPr>
              <a:t>binary (Normal vs Diseases)</a:t>
            </a:r>
            <a:endParaRPr sz="1500">
              <a:solidFill>
                <a:schemeClr val="dk2"/>
              </a:solidFill>
            </a:endParaRPr>
          </a:p>
          <a:p>
            <a:pPr indent="-323850" lvl="1" marL="914400" rtl="0" algn="l">
              <a:lnSpc>
                <a:spcPct val="115000"/>
              </a:lnSpc>
              <a:spcBef>
                <a:spcPts val="0"/>
              </a:spcBef>
              <a:spcAft>
                <a:spcPts val="0"/>
              </a:spcAft>
              <a:buClr>
                <a:schemeClr val="dk2"/>
              </a:buClr>
              <a:buSzPts val="1500"/>
              <a:buChar char="○"/>
            </a:pPr>
            <a:r>
              <a:rPr lang="zh-TW" sz="1500">
                <a:solidFill>
                  <a:schemeClr val="dk2"/>
                </a:solidFill>
              </a:rPr>
              <a:t>grouped multiple classes</a:t>
            </a:r>
            <a:endParaRPr sz="1500"/>
          </a:p>
        </p:txBody>
      </p:sp>
      <p:sp>
        <p:nvSpPr>
          <p:cNvPr id="204" name="Google Shape;204;p24"/>
          <p:cNvSpPr txBox="1"/>
          <p:nvPr>
            <p:ph type="title"/>
          </p:nvPr>
        </p:nvSpPr>
        <p:spPr>
          <a:xfrm>
            <a:off x="0" y="0"/>
            <a:ext cx="9144000" cy="609300"/>
          </a:xfrm>
          <a:prstGeom prst="rect">
            <a:avLst/>
          </a:prstGeom>
          <a:solidFill>
            <a:srgbClr val="9988FF"/>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7786"/>
              <a:buFont typeface="Arial"/>
              <a:buNone/>
            </a:pPr>
            <a:r>
              <a:rPr b="1" lang="zh-TW" sz="2911">
                <a:solidFill>
                  <a:schemeClr val="lt1"/>
                </a:solidFill>
              </a:rPr>
              <a:t>Supervised - Vision Transformer (ViT)</a:t>
            </a:r>
            <a:endParaRPr b="1" sz="2911">
              <a:solidFill>
                <a:schemeClr val="lt1"/>
              </a:solidFill>
            </a:endParaRPr>
          </a:p>
        </p:txBody>
      </p:sp>
      <p:pic>
        <p:nvPicPr>
          <p:cNvPr id="205" name="Google Shape;205;p24"/>
          <p:cNvPicPr preferRelativeResize="0"/>
          <p:nvPr/>
        </p:nvPicPr>
        <p:blipFill>
          <a:blip r:embed="rId3">
            <a:alphaModFix/>
          </a:blip>
          <a:stretch>
            <a:fillRect/>
          </a:stretch>
        </p:blipFill>
        <p:spPr>
          <a:xfrm>
            <a:off x="341425" y="2281200"/>
            <a:ext cx="4716324" cy="2438375"/>
          </a:xfrm>
          <a:prstGeom prst="rect">
            <a:avLst/>
          </a:prstGeom>
          <a:noFill/>
          <a:ln>
            <a:noFill/>
          </a:ln>
        </p:spPr>
      </p:pic>
      <p:sp>
        <p:nvSpPr>
          <p:cNvPr id="206" name="Google Shape;206;p24"/>
          <p:cNvSpPr txBox="1"/>
          <p:nvPr/>
        </p:nvSpPr>
        <p:spPr>
          <a:xfrm>
            <a:off x="341425" y="663300"/>
            <a:ext cx="83736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Inter"/>
              <a:buChar char="●"/>
            </a:pPr>
            <a:r>
              <a:rPr lang="zh-TW">
                <a:solidFill>
                  <a:schemeClr val="dk1"/>
                </a:solidFill>
                <a:latin typeface="Inter"/>
                <a:ea typeface="Inter"/>
                <a:cs typeface="Inter"/>
                <a:sym typeface="Inter"/>
              </a:rPr>
              <a:t>SOTA method for image classification task</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2"/>
              </a:buClr>
              <a:buSzPts val="1400"/>
              <a:buFont typeface="Inter"/>
              <a:buChar char="●"/>
            </a:pPr>
            <a:r>
              <a:rPr lang="zh-TW">
                <a:solidFill>
                  <a:schemeClr val="dk1"/>
                </a:solidFill>
                <a:latin typeface="Inter"/>
                <a:ea typeface="Inter"/>
                <a:cs typeface="Inter"/>
                <a:sym typeface="Inter"/>
              </a:rPr>
              <a:t>Transformer was originally designed for NLP task, then the idea was adapted for computer vision task in 2020 by </a:t>
            </a:r>
            <a:r>
              <a:rPr b="1" lang="zh-TW">
                <a:solidFill>
                  <a:srgbClr val="0000FF"/>
                </a:solidFill>
                <a:latin typeface="Inter"/>
                <a:ea typeface="Inter"/>
                <a:cs typeface="Inter"/>
                <a:sym typeface="Inter"/>
              </a:rPr>
              <a:t>treating images as a sequence of patches</a:t>
            </a:r>
            <a:r>
              <a:rPr b="1" lang="zh-TW">
                <a:solidFill>
                  <a:schemeClr val="dk2"/>
                </a:solidFill>
                <a:latin typeface="Inter"/>
                <a:ea typeface="Inter"/>
                <a:cs typeface="Inter"/>
                <a:sym typeface="Inter"/>
              </a:rPr>
              <a:t>.</a:t>
            </a:r>
            <a:endParaRPr b="1">
              <a:solidFill>
                <a:schemeClr val="dk2"/>
              </a:solidFill>
              <a:latin typeface="Inter"/>
              <a:ea typeface="Inter"/>
              <a:cs typeface="Inter"/>
              <a:sym typeface="Inter"/>
            </a:endParaRPr>
          </a:p>
          <a:p>
            <a:pPr indent="-317500" lvl="0" marL="457200" rtl="0" algn="l">
              <a:lnSpc>
                <a:spcPct val="115000"/>
              </a:lnSpc>
              <a:spcBef>
                <a:spcPts val="0"/>
              </a:spcBef>
              <a:spcAft>
                <a:spcPts val="0"/>
              </a:spcAft>
              <a:buClr>
                <a:schemeClr val="dk2"/>
              </a:buClr>
              <a:buSzPts val="1400"/>
              <a:buFont typeface="Inter"/>
              <a:buChar char="●"/>
            </a:pPr>
            <a:r>
              <a:rPr b="1" lang="zh-TW">
                <a:solidFill>
                  <a:srgbClr val="0000FF"/>
                </a:solidFill>
                <a:latin typeface="Inter"/>
                <a:ea typeface="Inter"/>
                <a:cs typeface="Inter"/>
                <a:sym typeface="Inter"/>
              </a:rPr>
              <a:t>Not a RNN</a:t>
            </a:r>
            <a:r>
              <a:rPr b="1" lang="zh-TW">
                <a:solidFill>
                  <a:schemeClr val="dk2"/>
                </a:solidFill>
                <a:latin typeface="Inter"/>
                <a:ea typeface="Inter"/>
                <a:cs typeface="Inter"/>
                <a:sym typeface="Inter"/>
              </a:rPr>
              <a:t> </a:t>
            </a:r>
            <a:r>
              <a:rPr lang="zh-TW">
                <a:solidFill>
                  <a:schemeClr val="dk1"/>
                </a:solidFill>
                <a:latin typeface="Inter"/>
                <a:ea typeface="Inter"/>
                <a:cs typeface="Inter"/>
                <a:sym typeface="Inter"/>
              </a:rPr>
              <a:t>model, use self-attention </a:t>
            </a:r>
            <a:r>
              <a:rPr lang="zh-TW">
                <a:solidFill>
                  <a:schemeClr val="dk1"/>
                </a:solidFill>
                <a:latin typeface="Inter"/>
                <a:ea typeface="Inter"/>
                <a:cs typeface="Inter"/>
                <a:sym typeface="Inter"/>
              </a:rPr>
              <a:t>mechanism</a:t>
            </a:r>
            <a:r>
              <a:rPr lang="zh-TW">
                <a:solidFill>
                  <a:schemeClr val="dk1"/>
                </a:solidFill>
                <a:latin typeface="Inter"/>
                <a:ea typeface="Inter"/>
                <a:cs typeface="Inter"/>
                <a:sym typeface="Inter"/>
              </a:rPr>
              <a:t> to capture spatial relationship between patches without sequential processing</a:t>
            </a:r>
            <a:endParaRPr>
              <a:solidFill>
                <a:schemeClr val="dk1"/>
              </a:solidFill>
              <a:latin typeface="Inter"/>
              <a:ea typeface="Inter"/>
              <a:cs typeface="Inter"/>
              <a:sym typeface="Inter"/>
            </a:endParaRPr>
          </a:p>
        </p:txBody>
      </p:sp>
      <p:sp>
        <p:nvSpPr>
          <p:cNvPr id="207" name="Google Shape;207;p24"/>
          <p:cNvSpPr/>
          <p:nvPr/>
        </p:nvSpPr>
        <p:spPr>
          <a:xfrm>
            <a:off x="5112050" y="2401250"/>
            <a:ext cx="3714000" cy="426300"/>
          </a:xfrm>
          <a:prstGeom prst="rect">
            <a:avLst/>
          </a:prstGeom>
          <a:solidFill>
            <a:srgbClr val="9988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500">
                <a:solidFill>
                  <a:schemeClr val="lt1"/>
                </a:solidFill>
              </a:rPr>
              <a:t>Our Model</a:t>
            </a:r>
            <a:endParaRPr b="1" sz="15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p:nvPr/>
        </p:nvSpPr>
        <p:spPr>
          <a:xfrm>
            <a:off x="295800" y="2383625"/>
            <a:ext cx="8552400" cy="1212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213" name="Google Shape;213;p25"/>
          <p:cNvSpPr/>
          <p:nvPr/>
        </p:nvSpPr>
        <p:spPr>
          <a:xfrm>
            <a:off x="295800" y="1012350"/>
            <a:ext cx="8552400" cy="1212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214" name="Google Shape;214;p25"/>
          <p:cNvSpPr txBox="1"/>
          <p:nvPr>
            <p:ph idx="1" type="body"/>
          </p:nvPr>
        </p:nvSpPr>
        <p:spPr>
          <a:xfrm>
            <a:off x="311700" y="1152475"/>
            <a:ext cx="8520600" cy="2309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zh-TW" sz="2000"/>
              <a:t>Binary Task:</a:t>
            </a:r>
            <a:endParaRPr b="1" sz="2000"/>
          </a:p>
          <a:p>
            <a:pPr indent="-330200" lvl="1" marL="914400" rtl="0" algn="l">
              <a:spcBef>
                <a:spcPts val="0"/>
              </a:spcBef>
              <a:spcAft>
                <a:spcPts val="0"/>
              </a:spcAft>
              <a:buSzPts val="1600"/>
              <a:buChar char="-"/>
            </a:pPr>
            <a:r>
              <a:rPr lang="zh-TW" sz="1600"/>
              <a:t>Accuracy, </a:t>
            </a:r>
            <a:r>
              <a:rPr lang="zh-TW" sz="1600"/>
              <a:t>Recall (Sensitivity), </a:t>
            </a:r>
            <a:r>
              <a:rPr lang="zh-TW" sz="1600"/>
              <a:t>Precision, Specificity, AUC, F1 Score</a:t>
            </a:r>
            <a:endParaRPr sz="1600"/>
          </a:p>
          <a:p>
            <a:pPr indent="0" lvl="0" marL="0" rtl="0" algn="l">
              <a:spcBef>
                <a:spcPts val="1200"/>
              </a:spcBef>
              <a:spcAft>
                <a:spcPts val="0"/>
              </a:spcAft>
              <a:buNone/>
            </a:pPr>
            <a:r>
              <a:t/>
            </a:r>
            <a:endParaRPr b="1" sz="2000"/>
          </a:p>
          <a:p>
            <a:pPr indent="-355600" lvl="0" marL="457200" rtl="0" algn="l">
              <a:spcBef>
                <a:spcPts val="1200"/>
              </a:spcBef>
              <a:spcAft>
                <a:spcPts val="0"/>
              </a:spcAft>
              <a:buSzPts val="2000"/>
              <a:buChar char="-"/>
            </a:pPr>
            <a:r>
              <a:rPr b="1" lang="zh-TW" sz="2000"/>
              <a:t>Multi-Class Task:</a:t>
            </a:r>
            <a:endParaRPr b="1" sz="2000"/>
          </a:p>
          <a:p>
            <a:pPr indent="-330200" lvl="1" marL="914400" rtl="0" algn="l">
              <a:spcBef>
                <a:spcPts val="0"/>
              </a:spcBef>
              <a:spcAft>
                <a:spcPts val="0"/>
              </a:spcAft>
              <a:buSzPts val="1600"/>
              <a:buChar char="-"/>
            </a:pPr>
            <a:r>
              <a:rPr lang="zh-TW" sz="1600"/>
              <a:t>One vs Rest: AUC, Precision, Recall, F1 score</a:t>
            </a:r>
            <a:endParaRPr sz="1600"/>
          </a:p>
        </p:txBody>
      </p:sp>
      <p:sp>
        <p:nvSpPr>
          <p:cNvPr id="215" name="Google Shape;215;p25"/>
          <p:cNvSpPr txBox="1"/>
          <p:nvPr>
            <p:ph type="title"/>
          </p:nvPr>
        </p:nvSpPr>
        <p:spPr>
          <a:xfrm>
            <a:off x="0" y="0"/>
            <a:ext cx="9144000" cy="5982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TW" sz="2600">
                <a:solidFill>
                  <a:schemeClr val="lt1"/>
                </a:solidFill>
              </a:rPr>
              <a:t>Supervised - </a:t>
            </a:r>
            <a:r>
              <a:rPr b="1" lang="zh-TW" sz="2600">
                <a:solidFill>
                  <a:schemeClr val="lt1"/>
                </a:solidFill>
              </a:rPr>
              <a:t>Performance Metrics</a:t>
            </a:r>
            <a:endParaRPr b="1" sz="2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0" y="0"/>
            <a:ext cx="9144000" cy="5982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TW" sz="2911">
                <a:solidFill>
                  <a:schemeClr val="lt1"/>
                </a:solidFill>
              </a:rPr>
              <a:t>Supervised - </a:t>
            </a:r>
            <a:r>
              <a:rPr b="1" lang="zh-TW" sz="2620">
                <a:solidFill>
                  <a:schemeClr val="lt1"/>
                </a:solidFill>
              </a:rPr>
              <a:t>Transfer Learning</a:t>
            </a:r>
            <a:endParaRPr b="1" sz="2720">
              <a:solidFill>
                <a:srgbClr val="FFFFFF"/>
              </a:solidFill>
            </a:endParaRPr>
          </a:p>
        </p:txBody>
      </p:sp>
      <p:sp>
        <p:nvSpPr>
          <p:cNvPr id="221" name="Google Shape;221;p26"/>
          <p:cNvSpPr txBox="1"/>
          <p:nvPr>
            <p:ph idx="1" type="body"/>
          </p:nvPr>
        </p:nvSpPr>
        <p:spPr>
          <a:xfrm>
            <a:off x="285750" y="1000950"/>
            <a:ext cx="8572500" cy="30636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0D0D0D"/>
              </a:buClr>
              <a:buSzPts val="1500"/>
              <a:buFont typeface="Inter"/>
              <a:buChar char="●"/>
            </a:pPr>
            <a:r>
              <a:rPr lang="zh-TW" sz="1500">
                <a:solidFill>
                  <a:srgbClr val="0D0D0D"/>
                </a:solidFill>
                <a:latin typeface="Inter"/>
                <a:ea typeface="Inter"/>
                <a:cs typeface="Inter"/>
                <a:sym typeface="Inter"/>
              </a:rPr>
              <a:t>The </a:t>
            </a:r>
            <a:r>
              <a:rPr b="1" lang="zh-TW" sz="1500">
                <a:solidFill>
                  <a:srgbClr val="2423FF"/>
                </a:solidFill>
                <a:latin typeface="Inter"/>
                <a:ea typeface="Inter"/>
                <a:cs typeface="Inter"/>
                <a:sym typeface="Inter"/>
              </a:rPr>
              <a:t>pre-trained</a:t>
            </a:r>
            <a:r>
              <a:rPr lang="zh-TW" sz="1500">
                <a:solidFill>
                  <a:srgbClr val="0D0D0D"/>
                </a:solidFill>
                <a:latin typeface="Inter"/>
                <a:ea typeface="Inter"/>
                <a:cs typeface="Inter"/>
                <a:sym typeface="Inter"/>
              </a:rPr>
              <a:t> ResNet50 / ViT model has learnt the </a:t>
            </a:r>
            <a:r>
              <a:rPr b="1" lang="zh-TW" sz="1500">
                <a:solidFill>
                  <a:srgbClr val="2423FF"/>
                </a:solidFill>
                <a:latin typeface="Inter"/>
                <a:ea typeface="Inter"/>
                <a:cs typeface="Inter"/>
                <a:sym typeface="Inter"/>
              </a:rPr>
              <a:t>generic features</a:t>
            </a:r>
            <a:r>
              <a:rPr lang="zh-TW" sz="1500">
                <a:solidFill>
                  <a:srgbClr val="0D0D0D"/>
                </a:solidFill>
                <a:latin typeface="Inter"/>
                <a:ea typeface="Inter"/>
                <a:cs typeface="Inter"/>
                <a:sym typeface="Inter"/>
              </a:rPr>
              <a:t> in image classification task. </a:t>
            </a:r>
            <a:r>
              <a:rPr b="1" lang="zh-TW" sz="1500">
                <a:solidFill>
                  <a:srgbClr val="0D0D0D"/>
                </a:solidFill>
                <a:latin typeface="Inter"/>
                <a:ea typeface="Inter"/>
                <a:cs typeface="Inter"/>
                <a:sym typeface="Inter"/>
              </a:rPr>
              <a:t>Pre-trained Dataset:</a:t>
            </a:r>
            <a:endParaRPr b="1" sz="1500">
              <a:solidFill>
                <a:srgbClr val="0D0D0D"/>
              </a:solidFill>
              <a:latin typeface="Inter"/>
              <a:ea typeface="Inter"/>
              <a:cs typeface="Inter"/>
              <a:sym typeface="Inter"/>
            </a:endParaRPr>
          </a:p>
          <a:p>
            <a:pPr indent="-304800" lvl="1" marL="914400" rtl="0" algn="l">
              <a:lnSpc>
                <a:spcPct val="150000"/>
              </a:lnSpc>
              <a:spcBef>
                <a:spcPts val="0"/>
              </a:spcBef>
              <a:spcAft>
                <a:spcPts val="0"/>
              </a:spcAft>
              <a:buClr>
                <a:srgbClr val="0D0D0D"/>
              </a:buClr>
              <a:buSzPts val="1200"/>
              <a:buFont typeface="Inter"/>
              <a:buChar char="○"/>
            </a:pPr>
            <a:r>
              <a:rPr lang="zh-TW" sz="1200">
                <a:solidFill>
                  <a:srgbClr val="0D0D0D"/>
                </a:solidFill>
                <a:latin typeface="Inter"/>
                <a:ea typeface="Inter"/>
                <a:cs typeface="Inter"/>
                <a:sym typeface="Inter"/>
              </a:rPr>
              <a:t>ResNet50 - on </a:t>
            </a:r>
            <a:r>
              <a:rPr b="1" lang="zh-TW" sz="1200">
                <a:solidFill>
                  <a:srgbClr val="0D0D0D"/>
                </a:solidFill>
                <a:latin typeface="Inter"/>
                <a:ea typeface="Inter"/>
                <a:cs typeface="Inter"/>
                <a:sym typeface="Inter"/>
              </a:rPr>
              <a:t>ImageNet-1k</a:t>
            </a:r>
            <a:r>
              <a:rPr b="1" baseline="30000" lang="zh-TW" sz="1200">
                <a:solidFill>
                  <a:srgbClr val="0D0D0D"/>
                </a:solidFill>
                <a:latin typeface="Inter"/>
                <a:ea typeface="Inter"/>
                <a:cs typeface="Inter"/>
                <a:sym typeface="Inter"/>
              </a:rPr>
              <a:t>[1]</a:t>
            </a:r>
            <a:endParaRPr b="1" baseline="30000" sz="1200">
              <a:solidFill>
                <a:srgbClr val="0D0D0D"/>
              </a:solidFill>
              <a:latin typeface="Inter"/>
              <a:ea typeface="Inter"/>
              <a:cs typeface="Inter"/>
              <a:sym typeface="Inter"/>
            </a:endParaRPr>
          </a:p>
          <a:p>
            <a:pPr indent="-304800" lvl="1" marL="914400" rtl="0" algn="l">
              <a:lnSpc>
                <a:spcPct val="150000"/>
              </a:lnSpc>
              <a:spcBef>
                <a:spcPts val="0"/>
              </a:spcBef>
              <a:spcAft>
                <a:spcPts val="0"/>
              </a:spcAft>
              <a:buClr>
                <a:srgbClr val="0D0D0D"/>
              </a:buClr>
              <a:buSzPts val="1200"/>
              <a:buFont typeface="Inter"/>
              <a:buChar char="○"/>
            </a:pPr>
            <a:r>
              <a:rPr lang="zh-TW" sz="1200">
                <a:solidFill>
                  <a:srgbClr val="0D0D0D"/>
                </a:solidFill>
                <a:latin typeface="Inter"/>
                <a:ea typeface="Inter"/>
                <a:cs typeface="Inter"/>
                <a:sym typeface="Inter"/>
              </a:rPr>
              <a:t>ViT - on </a:t>
            </a:r>
            <a:r>
              <a:rPr b="1" lang="zh-TW" sz="1200">
                <a:solidFill>
                  <a:srgbClr val="0D0D0D"/>
                </a:solidFill>
                <a:latin typeface="Inter"/>
                <a:ea typeface="Inter"/>
                <a:cs typeface="Inter"/>
                <a:sym typeface="Inter"/>
              </a:rPr>
              <a:t>ImageNet-21k</a:t>
            </a:r>
            <a:r>
              <a:rPr b="1" baseline="30000" lang="zh-TW" sz="1200">
                <a:solidFill>
                  <a:srgbClr val="0D0D0D"/>
                </a:solidFill>
                <a:latin typeface="Inter"/>
                <a:ea typeface="Inter"/>
                <a:cs typeface="Inter"/>
                <a:sym typeface="Inter"/>
              </a:rPr>
              <a:t>[1]</a:t>
            </a:r>
            <a:endParaRPr b="1" baseline="30000" sz="1200">
              <a:solidFill>
                <a:srgbClr val="0D0D0D"/>
              </a:solidFill>
              <a:latin typeface="Inter"/>
              <a:ea typeface="Inter"/>
              <a:cs typeface="Inter"/>
              <a:sym typeface="Inter"/>
            </a:endParaRPr>
          </a:p>
          <a:p>
            <a:pPr indent="-323850" lvl="0" marL="457200" rtl="0" algn="l">
              <a:lnSpc>
                <a:spcPct val="150000"/>
              </a:lnSpc>
              <a:spcBef>
                <a:spcPts val="0"/>
              </a:spcBef>
              <a:spcAft>
                <a:spcPts val="0"/>
              </a:spcAft>
              <a:buClr>
                <a:srgbClr val="0D0D0D"/>
              </a:buClr>
              <a:buSzPts val="1500"/>
              <a:buFont typeface="Inter"/>
              <a:buChar char="●"/>
            </a:pPr>
            <a:r>
              <a:rPr lang="zh-TW" sz="1500">
                <a:solidFill>
                  <a:srgbClr val="0D0D0D"/>
                </a:solidFill>
                <a:latin typeface="Inter"/>
                <a:ea typeface="Inter"/>
                <a:cs typeface="Inter"/>
                <a:sym typeface="Inter"/>
              </a:rPr>
              <a:t>Therefore, we </a:t>
            </a:r>
            <a:r>
              <a:rPr b="1" lang="zh-TW" sz="1500">
                <a:solidFill>
                  <a:srgbClr val="2423FF"/>
                </a:solidFill>
                <a:latin typeface="Inter"/>
                <a:ea typeface="Inter"/>
                <a:cs typeface="Inter"/>
                <a:sym typeface="Inter"/>
              </a:rPr>
              <a:t>re-use</a:t>
            </a:r>
            <a:r>
              <a:rPr lang="zh-TW" sz="1500">
                <a:solidFill>
                  <a:srgbClr val="0D0D0D"/>
                </a:solidFill>
                <a:latin typeface="Inter"/>
                <a:ea typeface="Inter"/>
                <a:cs typeface="Inter"/>
                <a:sym typeface="Inter"/>
              </a:rPr>
              <a:t> them as a </a:t>
            </a:r>
            <a:r>
              <a:rPr b="1" lang="zh-TW" sz="1500">
                <a:solidFill>
                  <a:srgbClr val="2423FF"/>
                </a:solidFill>
                <a:latin typeface="Inter"/>
                <a:ea typeface="Inter"/>
                <a:cs typeface="Inter"/>
                <a:sym typeface="Inter"/>
              </a:rPr>
              <a:t>starting point</a:t>
            </a:r>
            <a:r>
              <a:rPr lang="zh-TW" sz="1500">
                <a:solidFill>
                  <a:srgbClr val="0D0D0D"/>
                </a:solidFill>
                <a:latin typeface="Inter"/>
                <a:ea typeface="Inter"/>
                <a:cs typeface="Inter"/>
                <a:sym typeface="Inter"/>
              </a:rPr>
              <a:t> and </a:t>
            </a:r>
            <a:r>
              <a:rPr b="1" lang="zh-TW" sz="1500">
                <a:solidFill>
                  <a:srgbClr val="2423FF"/>
                </a:solidFill>
                <a:latin typeface="Inter"/>
                <a:ea typeface="Inter"/>
                <a:cs typeface="Inter"/>
                <a:sym typeface="Inter"/>
              </a:rPr>
              <a:t>modify </a:t>
            </a:r>
            <a:r>
              <a:rPr lang="zh-TW" sz="1500">
                <a:solidFill>
                  <a:srgbClr val="0D0D0D"/>
                </a:solidFill>
                <a:latin typeface="Inter"/>
                <a:ea typeface="Inter"/>
                <a:cs typeface="Inter"/>
                <a:sym typeface="Inter"/>
              </a:rPr>
              <a:t>the </a:t>
            </a:r>
            <a:r>
              <a:rPr b="1" lang="zh-TW" sz="1500">
                <a:solidFill>
                  <a:srgbClr val="2423FF"/>
                </a:solidFill>
                <a:latin typeface="Inter"/>
                <a:ea typeface="Inter"/>
                <a:cs typeface="Inter"/>
                <a:sym typeface="Inter"/>
              </a:rPr>
              <a:t>model parameters </a:t>
            </a:r>
            <a:r>
              <a:rPr lang="zh-TW" sz="1500">
                <a:solidFill>
                  <a:srgbClr val="0D0D0D"/>
                </a:solidFill>
                <a:latin typeface="Inter"/>
                <a:ea typeface="Inter"/>
                <a:cs typeface="Inter"/>
                <a:sym typeface="Inter"/>
              </a:rPr>
              <a:t>with the </a:t>
            </a:r>
            <a:r>
              <a:rPr b="1" lang="zh-TW" sz="1500">
                <a:solidFill>
                  <a:srgbClr val="2423FF"/>
                </a:solidFill>
                <a:latin typeface="Inter"/>
                <a:ea typeface="Inter"/>
                <a:cs typeface="Inter"/>
                <a:sym typeface="Inter"/>
              </a:rPr>
              <a:t>ChestX-ray14 </a:t>
            </a:r>
            <a:r>
              <a:rPr lang="zh-TW" sz="1500">
                <a:solidFill>
                  <a:srgbClr val="0D0D0D"/>
                </a:solidFill>
                <a:latin typeface="Inter"/>
                <a:ea typeface="Inter"/>
                <a:cs typeface="Inter"/>
                <a:sym typeface="Inter"/>
              </a:rPr>
              <a:t>data.</a:t>
            </a:r>
            <a:r>
              <a:rPr lang="zh-TW" sz="1500">
                <a:solidFill>
                  <a:srgbClr val="0D0D0D"/>
                </a:solidFill>
                <a:highlight>
                  <a:srgbClr val="FFFFFF"/>
                </a:highlight>
                <a:latin typeface="Inter"/>
                <a:ea typeface="Inter"/>
                <a:cs typeface="Inter"/>
                <a:sym typeface="Inter"/>
              </a:rPr>
              <a:t> Fine-tune our model for </a:t>
            </a:r>
            <a:r>
              <a:rPr b="1" lang="zh-TW" sz="1500">
                <a:solidFill>
                  <a:srgbClr val="0D0D0D"/>
                </a:solidFill>
                <a:highlight>
                  <a:srgbClr val="FFFFFF"/>
                </a:highlight>
                <a:latin typeface="Inter"/>
                <a:ea typeface="Inter"/>
                <a:cs typeface="Inter"/>
                <a:sym typeface="Inter"/>
              </a:rPr>
              <a:t>30 epochs.</a:t>
            </a:r>
            <a:endParaRPr b="1" sz="1500">
              <a:solidFill>
                <a:srgbClr val="0D0D0D"/>
              </a:solidFill>
              <a:highlight>
                <a:srgbClr val="FFFFFF"/>
              </a:highlight>
              <a:latin typeface="Inter"/>
              <a:ea typeface="Inter"/>
              <a:cs typeface="Inter"/>
              <a:sym typeface="Inter"/>
            </a:endParaRPr>
          </a:p>
          <a:p>
            <a:pPr indent="-304800" lvl="1" marL="914400" rtl="0" algn="l">
              <a:lnSpc>
                <a:spcPct val="150000"/>
              </a:lnSpc>
              <a:spcBef>
                <a:spcPts val="0"/>
              </a:spcBef>
              <a:spcAft>
                <a:spcPts val="0"/>
              </a:spcAft>
              <a:buClr>
                <a:srgbClr val="0D0D0D"/>
              </a:buClr>
              <a:buSzPts val="1200"/>
              <a:buFont typeface="Inter"/>
              <a:buChar char="○"/>
            </a:pPr>
            <a:r>
              <a:rPr lang="zh-TW" sz="1200">
                <a:solidFill>
                  <a:srgbClr val="0D0D0D"/>
                </a:solidFill>
                <a:highlight>
                  <a:srgbClr val="FFFFFF"/>
                </a:highlight>
                <a:latin typeface="Inter"/>
                <a:ea typeface="Inter"/>
                <a:cs typeface="Inter"/>
                <a:sym typeface="Inter"/>
              </a:rPr>
              <a:t>Change the output layer for binary/multiclass outcome</a:t>
            </a:r>
            <a:endParaRPr sz="1200">
              <a:solidFill>
                <a:srgbClr val="0D0D0D"/>
              </a:solidFill>
              <a:highlight>
                <a:srgbClr val="FFFFFF"/>
              </a:highlight>
              <a:latin typeface="Inter"/>
              <a:ea typeface="Inter"/>
              <a:cs typeface="Inter"/>
              <a:sym typeface="Inter"/>
            </a:endParaRPr>
          </a:p>
          <a:p>
            <a:pPr indent="-323850" lvl="0" marL="457200" rtl="0" algn="l">
              <a:lnSpc>
                <a:spcPct val="150000"/>
              </a:lnSpc>
              <a:spcBef>
                <a:spcPts val="0"/>
              </a:spcBef>
              <a:spcAft>
                <a:spcPts val="0"/>
              </a:spcAft>
              <a:buClr>
                <a:srgbClr val="0D0D0D"/>
              </a:buClr>
              <a:buSzPts val="1500"/>
              <a:buFont typeface="Inter"/>
              <a:buChar char="●"/>
            </a:pPr>
            <a:r>
              <a:rPr b="1" lang="zh-TW" sz="1500">
                <a:solidFill>
                  <a:srgbClr val="2423FF"/>
                </a:solidFill>
                <a:highlight>
                  <a:srgbClr val="FFFFFF"/>
                </a:highlight>
                <a:latin typeface="Inter"/>
                <a:ea typeface="Inter"/>
                <a:cs typeface="Inter"/>
                <a:sym typeface="Inter"/>
              </a:rPr>
              <a:t>Pre-trained parameters</a:t>
            </a:r>
            <a:r>
              <a:rPr lang="zh-TW" sz="1500">
                <a:solidFill>
                  <a:srgbClr val="0D0D0D"/>
                </a:solidFill>
                <a:highlight>
                  <a:srgbClr val="FFFFFF"/>
                </a:highlight>
                <a:latin typeface="Inter"/>
                <a:ea typeface="Inter"/>
                <a:cs typeface="Inter"/>
                <a:sym typeface="Inter"/>
              </a:rPr>
              <a:t> are obtained from open source package </a:t>
            </a:r>
            <a:r>
              <a:rPr b="1" lang="zh-TW" sz="1500">
                <a:solidFill>
                  <a:srgbClr val="2423FF"/>
                </a:solidFill>
                <a:highlight>
                  <a:srgbClr val="FFFFFF"/>
                </a:highlight>
                <a:latin typeface="Inter"/>
                <a:ea typeface="Inter"/>
                <a:cs typeface="Inter"/>
                <a:sym typeface="Inter"/>
              </a:rPr>
              <a:t>timm</a:t>
            </a:r>
            <a:r>
              <a:rPr baseline="30000" lang="zh-TW" sz="1500">
                <a:solidFill>
                  <a:srgbClr val="0D0D0D"/>
                </a:solidFill>
                <a:highlight>
                  <a:srgbClr val="FFFFFF"/>
                </a:highlight>
                <a:latin typeface="Inter"/>
                <a:ea typeface="Inter"/>
                <a:cs typeface="Inter"/>
                <a:sym typeface="Inter"/>
              </a:rPr>
              <a:t>[2,3]</a:t>
            </a:r>
            <a:r>
              <a:rPr lang="zh-TW" sz="1500">
                <a:solidFill>
                  <a:srgbClr val="0D0D0D"/>
                </a:solidFill>
                <a:highlight>
                  <a:srgbClr val="FFFFFF"/>
                </a:highlight>
                <a:latin typeface="Inter"/>
                <a:ea typeface="Inter"/>
                <a:cs typeface="Inter"/>
                <a:sym typeface="Inter"/>
              </a:rPr>
              <a:t>.</a:t>
            </a:r>
            <a:endParaRPr sz="1500">
              <a:solidFill>
                <a:srgbClr val="0D0D0D"/>
              </a:solidFill>
              <a:highlight>
                <a:srgbClr val="FFFFFF"/>
              </a:highlight>
              <a:latin typeface="Inter"/>
              <a:ea typeface="Inter"/>
              <a:cs typeface="Inter"/>
              <a:sym typeface="Inter"/>
            </a:endParaRPr>
          </a:p>
        </p:txBody>
      </p:sp>
      <p:sp>
        <p:nvSpPr>
          <p:cNvPr id="222" name="Google Shape;222;p26"/>
          <p:cNvSpPr txBox="1"/>
          <p:nvPr/>
        </p:nvSpPr>
        <p:spPr>
          <a:xfrm>
            <a:off x="401100" y="4278400"/>
            <a:ext cx="7945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222222"/>
                </a:solidFill>
              </a:rPr>
              <a:t>[1] </a:t>
            </a:r>
            <a:r>
              <a:rPr lang="zh-TW" sz="1000">
                <a:solidFill>
                  <a:srgbClr val="222222"/>
                </a:solidFill>
              </a:rPr>
              <a:t>Russakovsky O, Deng J, Su H, et al. Imagenet large scale visual recognition challenge[J]. International journal of computer vision, 2015, 115: 211-252.</a:t>
            </a:r>
            <a:endParaRPr sz="1000">
              <a:solidFill>
                <a:srgbClr val="222222"/>
              </a:solidFill>
            </a:endParaRPr>
          </a:p>
          <a:p>
            <a:pPr indent="0" lvl="0" marL="0" rtl="0" algn="l">
              <a:spcBef>
                <a:spcPts val="0"/>
              </a:spcBef>
              <a:spcAft>
                <a:spcPts val="0"/>
              </a:spcAft>
              <a:buNone/>
            </a:pPr>
            <a:r>
              <a:rPr lang="zh-TW" sz="1000">
                <a:solidFill>
                  <a:srgbClr val="222222"/>
                </a:solidFill>
              </a:rPr>
              <a:t>[2] </a:t>
            </a:r>
            <a:r>
              <a:rPr lang="zh-TW" sz="1100" u="sng">
                <a:solidFill>
                  <a:srgbClr val="2200CC"/>
                </a:solidFill>
                <a:hlinkClick r:id="rId3">
                  <a:extLst>
                    <a:ext uri="{A12FA001-AC4F-418D-AE19-62706E023703}">
                      <ahyp:hlinkClr val="tx"/>
                    </a:ext>
                  </a:extLst>
                </a:hlinkClick>
              </a:rPr>
              <a:t>https://huggingface.co/timm/resnet50.a1_in1k</a:t>
            </a:r>
            <a:endParaRPr sz="1000">
              <a:solidFill>
                <a:srgbClr val="222222"/>
              </a:solidFill>
            </a:endParaRPr>
          </a:p>
          <a:p>
            <a:pPr indent="0" lvl="0" marL="0" rtl="0" algn="l">
              <a:spcBef>
                <a:spcPts val="0"/>
              </a:spcBef>
              <a:spcAft>
                <a:spcPts val="0"/>
              </a:spcAft>
              <a:buNone/>
            </a:pPr>
            <a:r>
              <a:rPr lang="zh-TW" sz="1000">
                <a:solidFill>
                  <a:srgbClr val="222222"/>
                </a:solidFill>
              </a:rPr>
              <a:t>[3] </a:t>
            </a:r>
            <a:r>
              <a:rPr lang="zh-TW" sz="1100" u="sng">
                <a:solidFill>
                  <a:srgbClr val="2200CC"/>
                </a:solidFill>
                <a:hlinkClick r:id="rId4">
                  <a:extLst>
                    <a:ext uri="{A12FA001-AC4F-418D-AE19-62706E023703}">
                      <ahyp:hlinkClr val="tx"/>
                    </a:ext>
                  </a:extLst>
                </a:hlinkClick>
              </a:rPr>
              <a:t>https://huggingface.co/timm/vit_base_patch16_224.orig_in21k</a:t>
            </a:r>
            <a:endParaRPr sz="1000">
              <a:solidFill>
                <a:srgbClr val="22222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7"/>
          <p:cNvPicPr preferRelativeResize="0"/>
          <p:nvPr/>
        </p:nvPicPr>
        <p:blipFill>
          <a:blip r:embed="rId3">
            <a:alphaModFix/>
          </a:blip>
          <a:stretch>
            <a:fillRect/>
          </a:stretch>
        </p:blipFill>
        <p:spPr>
          <a:xfrm>
            <a:off x="0" y="16809"/>
            <a:ext cx="9143999" cy="5109882"/>
          </a:xfrm>
          <a:prstGeom prst="rect">
            <a:avLst/>
          </a:prstGeom>
          <a:noFill/>
          <a:ln>
            <a:noFill/>
          </a:ln>
        </p:spPr>
      </p:pic>
      <p:sp>
        <p:nvSpPr>
          <p:cNvPr id="228" name="Google Shape;228;p27"/>
          <p:cNvSpPr txBox="1"/>
          <p:nvPr>
            <p:ph type="title"/>
          </p:nvPr>
        </p:nvSpPr>
        <p:spPr>
          <a:xfrm>
            <a:off x="221525" y="2088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zh-TW" sz="3620">
                <a:solidFill>
                  <a:srgbClr val="FFFFFF"/>
                </a:solidFill>
                <a:latin typeface="Inter"/>
                <a:ea typeface="Inter"/>
                <a:cs typeface="Inter"/>
                <a:sym typeface="Inter"/>
              </a:rPr>
              <a:t>Results</a:t>
            </a:r>
            <a:endParaRPr b="1" sz="3620">
              <a:solidFill>
                <a:srgbClr val="FFFFFF"/>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0" y="0"/>
            <a:ext cx="9144000" cy="572700"/>
          </a:xfrm>
          <a:prstGeom prst="rect">
            <a:avLst/>
          </a:prstGeom>
          <a:solidFill>
            <a:srgbClr val="9988FF"/>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TW" sz="2620">
                <a:solidFill>
                  <a:schemeClr val="lt1"/>
                </a:solidFill>
              </a:rPr>
              <a:t>Autoencoder &amp; Clustering</a:t>
            </a:r>
            <a:endParaRPr b="1" sz="2620">
              <a:solidFill>
                <a:schemeClr val="lt1"/>
              </a:solidFill>
            </a:endParaRPr>
          </a:p>
        </p:txBody>
      </p:sp>
      <p:sp>
        <p:nvSpPr>
          <p:cNvPr id="234" name="Google Shape;234;p28"/>
          <p:cNvSpPr txBox="1"/>
          <p:nvPr>
            <p:ph type="title"/>
          </p:nvPr>
        </p:nvSpPr>
        <p:spPr>
          <a:xfrm>
            <a:off x="216600" y="786750"/>
            <a:ext cx="4033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zh-TW" sz="1820"/>
              <a:t>Binary Classification: </a:t>
            </a:r>
            <a:endParaRPr b="1" sz="1820"/>
          </a:p>
        </p:txBody>
      </p:sp>
      <p:pic>
        <p:nvPicPr>
          <p:cNvPr id="235" name="Google Shape;235;p28"/>
          <p:cNvPicPr preferRelativeResize="0"/>
          <p:nvPr/>
        </p:nvPicPr>
        <p:blipFill rotWithShape="1">
          <a:blip r:embed="rId3">
            <a:alphaModFix/>
          </a:blip>
          <a:srcRect b="14220" l="29414" r="26557" t="22040"/>
          <a:stretch/>
        </p:blipFill>
        <p:spPr>
          <a:xfrm>
            <a:off x="346500" y="1436738"/>
            <a:ext cx="3360960" cy="2736750"/>
          </a:xfrm>
          <a:prstGeom prst="rect">
            <a:avLst/>
          </a:prstGeom>
          <a:noFill/>
          <a:ln>
            <a:noFill/>
          </a:ln>
        </p:spPr>
      </p:pic>
      <p:sp>
        <p:nvSpPr>
          <p:cNvPr id="236" name="Google Shape;236;p28"/>
          <p:cNvSpPr txBox="1"/>
          <p:nvPr/>
        </p:nvSpPr>
        <p:spPr>
          <a:xfrm>
            <a:off x="346500" y="4250763"/>
            <a:ext cx="3903900" cy="84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300">
                <a:solidFill>
                  <a:schemeClr val="dk1"/>
                </a:solidFill>
              </a:rPr>
              <a:t>Optimal # of clusters = 2</a:t>
            </a:r>
            <a:endParaRPr b="1" sz="1300">
              <a:solidFill>
                <a:schemeClr val="dk1"/>
              </a:solidFill>
            </a:endParaRPr>
          </a:p>
          <a:p>
            <a:pPr indent="0" lvl="0" marL="0" rtl="0" algn="l">
              <a:lnSpc>
                <a:spcPct val="115000"/>
              </a:lnSpc>
              <a:spcBef>
                <a:spcPts val="0"/>
              </a:spcBef>
              <a:spcAft>
                <a:spcPts val="0"/>
              </a:spcAft>
              <a:buNone/>
            </a:pPr>
            <a:r>
              <a:rPr b="1" lang="zh-TW" sz="1300">
                <a:solidFill>
                  <a:schemeClr val="dk1"/>
                </a:solidFill>
              </a:rPr>
              <a:t>Adjusted Rand Index (ARI) = </a:t>
            </a:r>
            <a:r>
              <a:rPr b="1" lang="zh-TW" sz="1300">
                <a:solidFill>
                  <a:srgbClr val="FF0000"/>
                </a:solidFill>
              </a:rPr>
              <a:t>0.01</a:t>
            </a:r>
            <a:endParaRPr b="1" sz="1300">
              <a:solidFill>
                <a:srgbClr val="FF0000"/>
              </a:solidFill>
            </a:endParaRPr>
          </a:p>
          <a:p>
            <a:pPr indent="0" lvl="0" marL="0" rtl="0" algn="l">
              <a:lnSpc>
                <a:spcPct val="115000"/>
              </a:lnSpc>
              <a:spcBef>
                <a:spcPts val="0"/>
              </a:spcBef>
              <a:spcAft>
                <a:spcPts val="0"/>
              </a:spcAft>
              <a:buNone/>
            </a:pPr>
            <a:r>
              <a:rPr b="1" lang="zh-TW" sz="1300">
                <a:solidFill>
                  <a:schemeClr val="dk1"/>
                </a:solidFill>
              </a:rPr>
              <a:t>Normalized Mutual Information (NMI) = </a:t>
            </a:r>
            <a:r>
              <a:rPr b="1" lang="zh-TW" sz="1300">
                <a:solidFill>
                  <a:srgbClr val="FF0000"/>
                </a:solidFill>
              </a:rPr>
              <a:t>0.00 </a:t>
            </a:r>
            <a:endParaRPr b="1" sz="1300">
              <a:solidFill>
                <a:srgbClr val="FF0000"/>
              </a:solidFill>
            </a:endParaRPr>
          </a:p>
        </p:txBody>
      </p:sp>
      <p:pic>
        <p:nvPicPr>
          <p:cNvPr id="237" name="Google Shape;237;p28"/>
          <p:cNvPicPr preferRelativeResize="0"/>
          <p:nvPr/>
        </p:nvPicPr>
        <p:blipFill rotWithShape="1">
          <a:blip r:embed="rId4">
            <a:alphaModFix/>
          </a:blip>
          <a:srcRect b="15711" l="29738" r="17784" t="20578"/>
          <a:stretch/>
        </p:blipFill>
        <p:spPr>
          <a:xfrm>
            <a:off x="5036927" y="1436738"/>
            <a:ext cx="3267826" cy="2736750"/>
          </a:xfrm>
          <a:prstGeom prst="rect">
            <a:avLst/>
          </a:prstGeom>
          <a:noFill/>
          <a:ln>
            <a:noFill/>
          </a:ln>
        </p:spPr>
      </p:pic>
      <p:sp>
        <p:nvSpPr>
          <p:cNvPr id="238" name="Google Shape;238;p28"/>
          <p:cNvSpPr txBox="1"/>
          <p:nvPr/>
        </p:nvSpPr>
        <p:spPr>
          <a:xfrm>
            <a:off x="4895850" y="4222025"/>
            <a:ext cx="3903900" cy="84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300">
                <a:solidFill>
                  <a:schemeClr val="dk1"/>
                </a:solidFill>
              </a:rPr>
              <a:t>Optimal # of clusters = 19</a:t>
            </a:r>
            <a:endParaRPr b="1" sz="1300">
              <a:solidFill>
                <a:schemeClr val="dk1"/>
              </a:solidFill>
            </a:endParaRPr>
          </a:p>
          <a:p>
            <a:pPr indent="0" lvl="0" marL="0" rtl="0" algn="l">
              <a:lnSpc>
                <a:spcPct val="115000"/>
              </a:lnSpc>
              <a:spcBef>
                <a:spcPts val="0"/>
              </a:spcBef>
              <a:spcAft>
                <a:spcPts val="0"/>
              </a:spcAft>
              <a:buNone/>
            </a:pPr>
            <a:r>
              <a:rPr b="1" lang="zh-TW" sz="1300">
                <a:solidFill>
                  <a:schemeClr val="dk1"/>
                </a:solidFill>
              </a:rPr>
              <a:t>Adjusted Rand Index (ARI) = </a:t>
            </a:r>
            <a:r>
              <a:rPr b="1" lang="zh-TW" sz="1300">
                <a:solidFill>
                  <a:srgbClr val="FF0000"/>
                </a:solidFill>
              </a:rPr>
              <a:t>0.01</a:t>
            </a:r>
            <a:endParaRPr b="1" sz="1300">
              <a:solidFill>
                <a:srgbClr val="FF0000"/>
              </a:solidFill>
            </a:endParaRPr>
          </a:p>
          <a:p>
            <a:pPr indent="0" lvl="0" marL="0" rtl="0" algn="l">
              <a:lnSpc>
                <a:spcPct val="115000"/>
              </a:lnSpc>
              <a:spcBef>
                <a:spcPts val="0"/>
              </a:spcBef>
              <a:spcAft>
                <a:spcPts val="0"/>
              </a:spcAft>
              <a:buNone/>
            </a:pPr>
            <a:r>
              <a:rPr b="1" lang="zh-TW" sz="1300">
                <a:solidFill>
                  <a:schemeClr val="dk1"/>
                </a:solidFill>
              </a:rPr>
              <a:t>Normalized Mutual Information (NMI) = </a:t>
            </a:r>
            <a:r>
              <a:rPr b="1" lang="zh-TW" sz="1300">
                <a:solidFill>
                  <a:srgbClr val="FF0000"/>
                </a:solidFill>
              </a:rPr>
              <a:t>0.01</a:t>
            </a:r>
            <a:r>
              <a:rPr b="1" lang="zh-TW" sz="1300">
                <a:solidFill>
                  <a:schemeClr val="dk1"/>
                </a:solidFill>
              </a:rPr>
              <a:t> </a:t>
            </a:r>
            <a:endParaRPr b="1" sz="1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152325" y="6581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zh-TW" sz="1820"/>
              <a:t>Multi-Class </a:t>
            </a:r>
            <a:r>
              <a:rPr b="1" lang="zh-TW" sz="1820"/>
              <a:t>Classification: </a:t>
            </a:r>
            <a:endParaRPr b="1" sz="1820"/>
          </a:p>
        </p:txBody>
      </p:sp>
      <p:sp>
        <p:nvSpPr>
          <p:cNvPr id="244" name="Google Shape;244;p29"/>
          <p:cNvSpPr txBox="1"/>
          <p:nvPr/>
        </p:nvSpPr>
        <p:spPr>
          <a:xfrm>
            <a:off x="152325" y="4120413"/>
            <a:ext cx="3903900" cy="84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300">
                <a:solidFill>
                  <a:schemeClr val="dk1"/>
                </a:solidFill>
              </a:rPr>
              <a:t>Optimal # of clusters = 2</a:t>
            </a:r>
            <a:endParaRPr b="1" sz="1300">
              <a:solidFill>
                <a:schemeClr val="dk1"/>
              </a:solidFill>
            </a:endParaRPr>
          </a:p>
          <a:p>
            <a:pPr indent="0" lvl="0" marL="0" rtl="0" algn="l">
              <a:lnSpc>
                <a:spcPct val="115000"/>
              </a:lnSpc>
              <a:spcBef>
                <a:spcPts val="0"/>
              </a:spcBef>
              <a:spcAft>
                <a:spcPts val="0"/>
              </a:spcAft>
              <a:buNone/>
            </a:pPr>
            <a:r>
              <a:rPr b="1" lang="zh-TW" sz="1300">
                <a:solidFill>
                  <a:schemeClr val="dk1"/>
                </a:solidFill>
              </a:rPr>
              <a:t>Adjusted Rand Index (ARI) = </a:t>
            </a:r>
            <a:r>
              <a:rPr b="1" lang="zh-TW" sz="1300">
                <a:solidFill>
                  <a:srgbClr val="FF0000"/>
                </a:solidFill>
              </a:rPr>
              <a:t>0.01</a:t>
            </a:r>
            <a:endParaRPr b="1" sz="1300">
              <a:solidFill>
                <a:srgbClr val="FF0000"/>
              </a:solidFill>
            </a:endParaRPr>
          </a:p>
          <a:p>
            <a:pPr indent="0" lvl="0" marL="0" rtl="0" algn="l">
              <a:lnSpc>
                <a:spcPct val="115000"/>
              </a:lnSpc>
              <a:spcBef>
                <a:spcPts val="0"/>
              </a:spcBef>
              <a:spcAft>
                <a:spcPts val="0"/>
              </a:spcAft>
              <a:buNone/>
            </a:pPr>
            <a:r>
              <a:rPr b="1" lang="zh-TW" sz="1300">
                <a:solidFill>
                  <a:schemeClr val="dk1"/>
                </a:solidFill>
              </a:rPr>
              <a:t>Normalized Mutual Information (NMI) = </a:t>
            </a:r>
            <a:r>
              <a:rPr b="1" lang="zh-TW" sz="1300">
                <a:solidFill>
                  <a:srgbClr val="FF0000"/>
                </a:solidFill>
              </a:rPr>
              <a:t>0.002</a:t>
            </a:r>
            <a:r>
              <a:rPr b="1" lang="zh-TW" sz="1300">
                <a:solidFill>
                  <a:schemeClr val="dk1"/>
                </a:solidFill>
              </a:rPr>
              <a:t> </a:t>
            </a:r>
            <a:endParaRPr b="1" sz="1300">
              <a:solidFill>
                <a:schemeClr val="dk1"/>
              </a:solidFill>
            </a:endParaRPr>
          </a:p>
        </p:txBody>
      </p:sp>
      <p:pic>
        <p:nvPicPr>
          <p:cNvPr id="245" name="Google Shape;245;p29"/>
          <p:cNvPicPr preferRelativeResize="0"/>
          <p:nvPr/>
        </p:nvPicPr>
        <p:blipFill rotWithShape="1">
          <a:blip r:embed="rId3">
            <a:alphaModFix/>
          </a:blip>
          <a:srcRect b="9227" l="28263" r="26895" t="28381"/>
          <a:stretch/>
        </p:blipFill>
        <p:spPr>
          <a:xfrm>
            <a:off x="261324" y="1237550"/>
            <a:ext cx="3409627" cy="2668399"/>
          </a:xfrm>
          <a:prstGeom prst="rect">
            <a:avLst/>
          </a:prstGeom>
          <a:noFill/>
          <a:ln>
            <a:noFill/>
          </a:ln>
        </p:spPr>
      </p:pic>
      <p:sp>
        <p:nvSpPr>
          <p:cNvPr id="246" name="Google Shape;246;p29"/>
          <p:cNvSpPr txBox="1"/>
          <p:nvPr>
            <p:ph type="title"/>
          </p:nvPr>
        </p:nvSpPr>
        <p:spPr>
          <a:xfrm>
            <a:off x="0" y="0"/>
            <a:ext cx="9144000" cy="572700"/>
          </a:xfrm>
          <a:prstGeom prst="rect">
            <a:avLst/>
          </a:prstGeom>
          <a:solidFill>
            <a:srgbClr val="9988FF"/>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TW" sz="2620">
                <a:solidFill>
                  <a:schemeClr val="lt1"/>
                </a:solidFill>
              </a:rPr>
              <a:t>Autoencoder &amp; Clustering</a:t>
            </a:r>
            <a:endParaRPr b="1" sz="2620">
              <a:solidFill>
                <a:schemeClr val="lt1"/>
              </a:solidFill>
            </a:endParaRPr>
          </a:p>
        </p:txBody>
      </p:sp>
      <p:pic>
        <p:nvPicPr>
          <p:cNvPr id="247" name="Google Shape;247;p29"/>
          <p:cNvPicPr preferRelativeResize="0"/>
          <p:nvPr/>
        </p:nvPicPr>
        <p:blipFill rotWithShape="1">
          <a:blip r:embed="rId4">
            <a:alphaModFix/>
          </a:blip>
          <a:srcRect b="7505" l="28997" r="17012" t="28506"/>
          <a:stretch/>
        </p:blipFill>
        <p:spPr>
          <a:xfrm>
            <a:off x="5065500" y="1316300"/>
            <a:ext cx="3607426" cy="2404949"/>
          </a:xfrm>
          <a:prstGeom prst="rect">
            <a:avLst/>
          </a:prstGeom>
          <a:noFill/>
          <a:ln>
            <a:noFill/>
          </a:ln>
        </p:spPr>
      </p:pic>
      <p:sp>
        <p:nvSpPr>
          <p:cNvPr id="248" name="Google Shape;248;p29"/>
          <p:cNvSpPr txBox="1"/>
          <p:nvPr/>
        </p:nvSpPr>
        <p:spPr>
          <a:xfrm>
            <a:off x="5020850" y="4088113"/>
            <a:ext cx="3903900" cy="84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300">
                <a:solidFill>
                  <a:schemeClr val="dk1"/>
                </a:solidFill>
              </a:rPr>
              <a:t>Optimal # of clusters = 19</a:t>
            </a:r>
            <a:endParaRPr b="1" sz="1300">
              <a:solidFill>
                <a:schemeClr val="dk1"/>
              </a:solidFill>
            </a:endParaRPr>
          </a:p>
          <a:p>
            <a:pPr indent="0" lvl="0" marL="0" rtl="0" algn="l">
              <a:lnSpc>
                <a:spcPct val="115000"/>
              </a:lnSpc>
              <a:spcBef>
                <a:spcPts val="0"/>
              </a:spcBef>
              <a:spcAft>
                <a:spcPts val="0"/>
              </a:spcAft>
              <a:buNone/>
            </a:pPr>
            <a:r>
              <a:rPr b="1" lang="zh-TW" sz="1300">
                <a:solidFill>
                  <a:schemeClr val="dk1"/>
                </a:solidFill>
              </a:rPr>
              <a:t>Adjusted Rand Index (ARI) = </a:t>
            </a:r>
            <a:r>
              <a:rPr b="1" lang="zh-TW" sz="1300">
                <a:solidFill>
                  <a:srgbClr val="FF0000"/>
                </a:solidFill>
              </a:rPr>
              <a:t>0.003</a:t>
            </a:r>
            <a:endParaRPr b="1" sz="1300">
              <a:solidFill>
                <a:srgbClr val="FF0000"/>
              </a:solidFill>
            </a:endParaRPr>
          </a:p>
          <a:p>
            <a:pPr indent="0" lvl="0" marL="0" rtl="0" algn="l">
              <a:lnSpc>
                <a:spcPct val="115000"/>
              </a:lnSpc>
              <a:spcBef>
                <a:spcPts val="0"/>
              </a:spcBef>
              <a:spcAft>
                <a:spcPts val="0"/>
              </a:spcAft>
              <a:buNone/>
            </a:pPr>
            <a:r>
              <a:rPr b="1" lang="zh-TW" sz="1300">
                <a:solidFill>
                  <a:schemeClr val="dk1"/>
                </a:solidFill>
              </a:rPr>
              <a:t>Normalized Mutual Information (NMI) = </a:t>
            </a:r>
            <a:r>
              <a:rPr b="1" lang="zh-TW" sz="1300">
                <a:solidFill>
                  <a:srgbClr val="FF0000"/>
                </a:solidFill>
              </a:rPr>
              <a:t>0.006</a:t>
            </a:r>
            <a:r>
              <a:rPr b="1" lang="zh-TW" sz="1300">
                <a:solidFill>
                  <a:schemeClr val="dk1"/>
                </a:solidFill>
              </a:rPr>
              <a:t> </a:t>
            </a:r>
            <a:endParaRPr b="1" sz="1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0" y="0"/>
            <a:ext cx="9144000" cy="572700"/>
          </a:xfrm>
          <a:prstGeom prst="rect">
            <a:avLst/>
          </a:prstGeom>
          <a:solidFill>
            <a:srgbClr val="9988FF"/>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TW" sz="2620">
                <a:solidFill>
                  <a:schemeClr val="lt1"/>
                </a:solidFill>
              </a:rPr>
              <a:t>Binary Classification - ResNet50 &amp; ViT</a:t>
            </a:r>
            <a:endParaRPr b="1" sz="2620">
              <a:solidFill>
                <a:schemeClr val="lt1"/>
              </a:solidFill>
            </a:endParaRPr>
          </a:p>
        </p:txBody>
      </p:sp>
      <p:pic>
        <p:nvPicPr>
          <p:cNvPr id="254" name="Google Shape;254;p30"/>
          <p:cNvPicPr preferRelativeResize="0"/>
          <p:nvPr/>
        </p:nvPicPr>
        <p:blipFill>
          <a:blip r:embed="rId3">
            <a:alphaModFix/>
          </a:blip>
          <a:stretch>
            <a:fillRect/>
          </a:stretch>
        </p:blipFill>
        <p:spPr>
          <a:xfrm>
            <a:off x="4602903" y="1287825"/>
            <a:ext cx="4097174" cy="2987901"/>
          </a:xfrm>
          <a:prstGeom prst="rect">
            <a:avLst/>
          </a:prstGeom>
          <a:noFill/>
          <a:ln>
            <a:noFill/>
          </a:ln>
        </p:spPr>
      </p:pic>
      <p:graphicFrame>
        <p:nvGraphicFramePr>
          <p:cNvPr id="255" name="Google Shape;255;p30"/>
          <p:cNvGraphicFramePr/>
          <p:nvPr/>
        </p:nvGraphicFramePr>
        <p:xfrm>
          <a:off x="606850" y="1767375"/>
          <a:ext cx="3000000" cy="3000000"/>
        </p:xfrm>
        <a:graphic>
          <a:graphicData uri="http://schemas.openxmlformats.org/drawingml/2006/table">
            <a:tbl>
              <a:tblPr>
                <a:noFill/>
                <a:tableStyleId>{5590C5C8-584D-49CB-91B7-5E7903313F8A}</a:tableStyleId>
              </a:tblPr>
              <a:tblGrid>
                <a:gridCol w="1787525"/>
                <a:gridCol w="858475"/>
                <a:gridCol w="882000"/>
              </a:tblGrid>
              <a:tr h="200025">
                <a:tc>
                  <a:txBody>
                    <a:bodyPr/>
                    <a:lstStyle/>
                    <a:p>
                      <a:pPr indent="0" lvl="0" marL="0" rtl="0" algn="ctr">
                        <a:spcBef>
                          <a:spcPts val="0"/>
                        </a:spcBef>
                        <a:spcAft>
                          <a:spcPts val="0"/>
                        </a:spcAft>
                        <a:buNone/>
                      </a:pPr>
                      <a:r>
                        <a:t/>
                      </a:r>
                      <a:endParaRPr sz="15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zh-TW" sz="1300"/>
                        <a:t>ViT</a:t>
                      </a:r>
                      <a:endParaRPr b="1"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TW" sz="1300"/>
                        <a:t>ResNet50</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200025">
                <a:tc>
                  <a:txBody>
                    <a:bodyPr/>
                    <a:lstStyle/>
                    <a:p>
                      <a:pPr indent="0" lvl="0" marL="0" rtl="0" algn="ctr">
                        <a:lnSpc>
                          <a:spcPct val="115000"/>
                        </a:lnSpc>
                        <a:spcBef>
                          <a:spcPts val="0"/>
                        </a:spcBef>
                        <a:spcAft>
                          <a:spcPts val="0"/>
                        </a:spcAft>
                        <a:buNone/>
                      </a:pPr>
                      <a:r>
                        <a:rPr lang="zh-TW" sz="1300"/>
                        <a:t>Accuracy</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zh-TW" sz="1300"/>
                        <a:t>0.70</a:t>
                      </a:r>
                      <a:endParaRPr b="1"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300"/>
                        <a:t>0.68</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zh-TW" sz="1300"/>
                        <a:t>AUC</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zh-TW" sz="1300"/>
                        <a:t>0.67</a:t>
                      </a:r>
                      <a:endParaRPr b="1"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300"/>
                        <a:t>0.66</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zh-TW" sz="1300"/>
                        <a:t>Recall/Sensitivity</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zh-TW" sz="1300"/>
                        <a:t>0.77</a:t>
                      </a:r>
                      <a:endParaRPr b="1"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300"/>
                        <a:t>0.77</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zh-TW" sz="1300"/>
                        <a:t>Precision</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zh-TW" sz="1300"/>
                        <a:t>0.74</a:t>
                      </a:r>
                      <a:endParaRPr b="1"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300"/>
                        <a:t>0.73</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zh-TW" sz="1300"/>
                        <a:t>F1-score</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zh-TW" sz="1300"/>
                        <a:t>0.76</a:t>
                      </a:r>
                      <a:endParaRPr b="1"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300"/>
                        <a:t>0.75</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zh-TW" sz="1300"/>
                        <a:t>Specificity</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DEBE9"/>
                    </a:solidFill>
                  </a:tcPr>
                </a:tc>
                <a:tc>
                  <a:txBody>
                    <a:bodyPr/>
                    <a:lstStyle/>
                    <a:p>
                      <a:pPr indent="0" lvl="0" marL="0" rtl="0" algn="ctr">
                        <a:lnSpc>
                          <a:spcPct val="115000"/>
                        </a:lnSpc>
                        <a:spcBef>
                          <a:spcPts val="0"/>
                        </a:spcBef>
                        <a:spcAft>
                          <a:spcPts val="0"/>
                        </a:spcAft>
                        <a:buNone/>
                      </a:pPr>
                      <a:r>
                        <a:rPr b="1" lang="zh-TW" sz="1300"/>
                        <a:t>0.58</a:t>
                      </a:r>
                      <a:endParaRPr b="1"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zh-TW" sz="1300"/>
                        <a:t>0.54</a:t>
                      </a:r>
                      <a:endParaRPr sz="13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256" name="Google Shape;256;p30"/>
          <p:cNvSpPr txBox="1"/>
          <p:nvPr/>
        </p:nvSpPr>
        <p:spPr>
          <a:xfrm>
            <a:off x="1185100" y="1228225"/>
            <a:ext cx="279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Test Set Performance</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0" y="0"/>
            <a:ext cx="9144000" cy="572700"/>
          </a:xfrm>
          <a:prstGeom prst="rect">
            <a:avLst/>
          </a:prstGeom>
          <a:solidFill>
            <a:srgbClr val="9988FF"/>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TW" sz="2620">
                <a:solidFill>
                  <a:schemeClr val="lt1"/>
                </a:solidFill>
              </a:rPr>
              <a:t>Multiclass</a:t>
            </a:r>
            <a:r>
              <a:rPr b="1" lang="zh-TW" sz="2620">
                <a:solidFill>
                  <a:schemeClr val="lt1"/>
                </a:solidFill>
              </a:rPr>
              <a:t> Classification - ResNet50 &amp; ViT</a:t>
            </a:r>
            <a:endParaRPr b="1" sz="2620">
              <a:solidFill>
                <a:schemeClr val="lt1"/>
              </a:solidFill>
            </a:endParaRPr>
          </a:p>
        </p:txBody>
      </p:sp>
      <p:pic>
        <p:nvPicPr>
          <p:cNvPr id="262" name="Google Shape;262;p31"/>
          <p:cNvPicPr preferRelativeResize="0"/>
          <p:nvPr/>
        </p:nvPicPr>
        <p:blipFill>
          <a:blip r:embed="rId3">
            <a:alphaModFix/>
          </a:blip>
          <a:stretch>
            <a:fillRect/>
          </a:stretch>
        </p:blipFill>
        <p:spPr>
          <a:xfrm>
            <a:off x="2043625" y="977575"/>
            <a:ext cx="5056751" cy="3687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159450" y="917150"/>
            <a:ext cx="5112600" cy="3647700"/>
          </a:xfrm>
          <a:prstGeom prst="rect">
            <a:avLst/>
          </a:prstGeom>
        </p:spPr>
        <p:txBody>
          <a:bodyPr anchorCtr="0" anchor="t" bIns="91425" lIns="91425" spcFirstLastPara="1" rIns="91425" wrap="square" tIns="91425">
            <a:normAutofit/>
          </a:bodyPr>
          <a:lstStyle/>
          <a:p>
            <a:pPr indent="-317500" lvl="0" marL="457200" rtl="0" algn="just">
              <a:lnSpc>
                <a:spcPct val="150000"/>
              </a:lnSpc>
              <a:spcBef>
                <a:spcPts val="0"/>
              </a:spcBef>
              <a:spcAft>
                <a:spcPts val="0"/>
              </a:spcAft>
              <a:buClr>
                <a:schemeClr val="dk1"/>
              </a:buClr>
              <a:buSzPts val="1400"/>
              <a:buFont typeface="Inter"/>
              <a:buAutoNum type="arabicPeriod"/>
            </a:pPr>
            <a:r>
              <a:rPr b="1" lang="zh-TW" sz="1400">
                <a:solidFill>
                  <a:schemeClr val="dk1"/>
                </a:solidFill>
                <a:latin typeface="Inter"/>
                <a:ea typeface="Inter"/>
                <a:cs typeface="Inter"/>
                <a:sym typeface="Inter"/>
              </a:rPr>
              <a:t>Introduction</a:t>
            </a:r>
            <a:endParaRPr b="1" sz="1400">
              <a:solidFill>
                <a:schemeClr val="dk1"/>
              </a:solidFill>
              <a:latin typeface="Inter"/>
              <a:ea typeface="Inter"/>
              <a:cs typeface="Inter"/>
              <a:sym typeface="Inter"/>
            </a:endParaRPr>
          </a:p>
          <a:p>
            <a:pPr indent="-317500" lvl="0" marL="457200" rtl="0" algn="just">
              <a:lnSpc>
                <a:spcPct val="150000"/>
              </a:lnSpc>
              <a:spcBef>
                <a:spcPts val="0"/>
              </a:spcBef>
              <a:spcAft>
                <a:spcPts val="0"/>
              </a:spcAft>
              <a:buClr>
                <a:schemeClr val="dk1"/>
              </a:buClr>
              <a:buSzPts val="1400"/>
              <a:buFont typeface="Inter"/>
              <a:buAutoNum type="arabicPeriod"/>
            </a:pPr>
            <a:r>
              <a:rPr b="1" lang="zh-TW" sz="1400">
                <a:solidFill>
                  <a:schemeClr val="dk1"/>
                </a:solidFill>
                <a:latin typeface="Inter"/>
                <a:ea typeface="Inter"/>
                <a:cs typeface="Inter"/>
                <a:sym typeface="Inter"/>
              </a:rPr>
              <a:t>Method</a:t>
            </a:r>
            <a:endParaRPr b="1" sz="1400">
              <a:solidFill>
                <a:schemeClr val="dk1"/>
              </a:solidFill>
              <a:latin typeface="Inter"/>
              <a:ea typeface="Inter"/>
              <a:cs typeface="Inter"/>
              <a:sym typeface="Inter"/>
            </a:endParaRPr>
          </a:p>
          <a:p>
            <a:pPr indent="-317500" lvl="1" marL="914400" rtl="0" algn="just">
              <a:lnSpc>
                <a:spcPct val="150000"/>
              </a:lnSpc>
              <a:spcBef>
                <a:spcPts val="0"/>
              </a:spcBef>
              <a:spcAft>
                <a:spcPts val="0"/>
              </a:spcAft>
              <a:buClr>
                <a:schemeClr val="dk1"/>
              </a:buClr>
              <a:buSzPts val="1400"/>
              <a:buFont typeface="Inter"/>
              <a:buChar char="○"/>
            </a:pPr>
            <a:r>
              <a:rPr lang="zh-TW">
                <a:solidFill>
                  <a:schemeClr val="dk1"/>
                </a:solidFill>
                <a:latin typeface="Inter"/>
                <a:ea typeface="Inter"/>
                <a:cs typeface="Inter"/>
                <a:sym typeface="Inter"/>
              </a:rPr>
              <a:t>Data Acquisition &amp; Processing</a:t>
            </a:r>
            <a:endParaRPr>
              <a:solidFill>
                <a:schemeClr val="dk1"/>
              </a:solidFill>
              <a:latin typeface="Inter"/>
              <a:ea typeface="Inter"/>
              <a:cs typeface="Inter"/>
              <a:sym typeface="Inter"/>
            </a:endParaRPr>
          </a:p>
          <a:p>
            <a:pPr indent="-317500" lvl="1" marL="914400" rtl="0" algn="just">
              <a:lnSpc>
                <a:spcPct val="150000"/>
              </a:lnSpc>
              <a:spcBef>
                <a:spcPts val="0"/>
              </a:spcBef>
              <a:spcAft>
                <a:spcPts val="0"/>
              </a:spcAft>
              <a:buClr>
                <a:schemeClr val="dk1"/>
              </a:buClr>
              <a:buSzPts val="1400"/>
              <a:buFont typeface="Inter"/>
              <a:buChar char="○"/>
            </a:pPr>
            <a:r>
              <a:rPr lang="zh-TW">
                <a:solidFill>
                  <a:schemeClr val="dk1"/>
                </a:solidFill>
                <a:latin typeface="Inter"/>
                <a:ea typeface="Inter"/>
                <a:cs typeface="Inter"/>
                <a:sym typeface="Inter"/>
              </a:rPr>
              <a:t>Unsupervised</a:t>
            </a:r>
            <a:endParaRPr>
              <a:solidFill>
                <a:schemeClr val="dk1"/>
              </a:solidFill>
              <a:latin typeface="Inter"/>
              <a:ea typeface="Inter"/>
              <a:cs typeface="Inter"/>
              <a:sym typeface="Inter"/>
            </a:endParaRPr>
          </a:p>
          <a:p>
            <a:pPr indent="-317500" lvl="2" marL="1371600" rtl="0" algn="just">
              <a:lnSpc>
                <a:spcPct val="150000"/>
              </a:lnSpc>
              <a:spcBef>
                <a:spcPts val="0"/>
              </a:spcBef>
              <a:spcAft>
                <a:spcPts val="0"/>
              </a:spcAft>
              <a:buClr>
                <a:schemeClr val="dk1"/>
              </a:buClr>
              <a:buSzPts val="1400"/>
              <a:buFont typeface="Inter"/>
              <a:buChar char="■"/>
            </a:pPr>
            <a:r>
              <a:rPr lang="zh-TW">
                <a:solidFill>
                  <a:schemeClr val="dk1"/>
                </a:solidFill>
                <a:latin typeface="Inter"/>
                <a:ea typeface="Inter"/>
                <a:cs typeface="Inter"/>
                <a:sym typeface="Inter"/>
              </a:rPr>
              <a:t>Autoencoder &amp; Clustering</a:t>
            </a:r>
            <a:endParaRPr>
              <a:solidFill>
                <a:schemeClr val="dk1"/>
              </a:solidFill>
              <a:latin typeface="Inter"/>
              <a:ea typeface="Inter"/>
              <a:cs typeface="Inter"/>
              <a:sym typeface="Inter"/>
            </a:endParaRPr>
          </a:p>
          <a:p>
            <a:pPr indent="-317500" lvl="1" marL="914400" rtl="0" algn="just">
              <a:lnSpc>
                <a:spcPct val="150000"/>
              </a:lnSpc>
              <a:spcBef>
                <a:spcPts val="0"/>
              </a:spcBef>
              <a:spcAft>
                <a:spcPts val="0"/>
              </a:spcAft>
              <a:buClr>
                <a:schemeClr val="dk1"/>
              </a:buClr>
              <a:buSzPts val="1400"/>
              <a:buFont typeface="Inter"/>
              <a:buChar char="○"/>
            </a:pPr>
            <a:r>
              <a:rPr lang="zh-TW">
                <a:solidFill>
                  <a:schemeClr val="dk1"/>
                </a:solidFill>
                <a:latin typeface="Inter"/>
                <a:ea typeface="Inter"/>
                <a:cs typeface="Inter"/>
                <a:sym typeface="Inter"/>
              </a:rPr>
              <a:t>Supervised</a:t>
            </a:r>
            <a:endParaRPr>
              <a:solidFill>
                <a:schemeClr val="dk1"/>
              </a:solidFill>
              <a:latin typeface="Inter"/>
              <a:ea typeface="Inter"/>
              <a:cs typeface="Inter"/>
              <a:sym typeface="Inter"/>
            </a:endParaRPr>
          </a:p>
          <a:p>
            <a:pPr indent="-317500" lvl="2" marL="1371600" rtl="0" algn="just">
              <a:lnSpc>
                <a:spcPct val="150000"/>
              </a:lnSpc>
              <a:spcBef>
                <a:spcPts val="0"/>
              </a:spcBef>
              <a:spcAft>
                <a:spcPts val="0"/>
              </a:spcAft>
              <a:buClr>
                <a:schemeClr val="dk1"/>
              </a:buClr>
              <a:buSzPts val="1400"/>
              <a:buFont typeface="Inter"/>
              <a:buChar char="■"/>
            </a:pPr>
            <a:r>
              <a:rPr lang="zh-TW">
                <a:solidFill>
                  <a:schemeClr val="dk1"/>
                </a:solidFill>
                <a:latin typeface="Inter"/>
                <a:ea typeface="Inter"/>
                <a:cs typeface="Inter"/>
                <a:sym typeface="Inter"/>
              </a:rPr>
              <a:t>ResNet50</a:t>
            </a:r>
            <a:endParaRPr>
              <a:solidFill>
                <a:schemeClr val="dk1"/>
              </a:solidFill>
              <a:latin typeface="Inter"/>
              <a:ea typeface="Inter"/>
              <a:cs typeface="Inter"/>
              <a:sym typeface="Inter"/>
            </a:endParaRPr>
          </a:p>
          <a:p>
            <a:pPr indent="-317500" lvl="2" marL="1371600" rtl="0" algn="just">
              <a:lnSpc>
                <a:spcPct val="150000"/>
              </a:lnSpc>
              <a:spcBef>
                <a:spcPts val="0"/>
              </a:spcBef>
              <a:spcAft>
                <a:spcPts val="0"/>
              </a:spcAft>
              <a:buClr>
                <a:schemeClr val="dk1"/>
              </a:buClr>
              <a:buSzPts val="1400"/>
              <a:buFont typeface="Inter"/>
              <a:buChar char="■"/>
            </a:pPr>
            <a:r>
              <a:rPr lang="zh-TW">
                <a:solidFill>
                  <a:schemeClr val="dk1"/>
                </a:solidFill>
                <a:latin typeface="Inter"/>
                <a:ea typeface="Inter"/>
                <a:cs typeface="Inter"/>
                <a:sym typeface="Inter"/>
              </a:rPr>
              <a:t>ViT</a:t>
            </a:r>
            <a:endParaRPr>
              <a:solidFill>
                <a:schemeClr val="dk1"/>
              </a:solidFill>
              <a:latin typeface="Inter"/>
              <a:ea typeface="Inter"/>
              <a:cs typeface="Inter"/>
              <a:sym typeface="Inter"/>
            </a:endParaRPr>
          </a:p>
          <a:p>
            <a:pPr indent="-317500" lvl="0" marL="457200" rtl="0" algn="just">
              <a:lnSpc>
                <a:spcPct val="150000"/>
              </a:lnSpc>
              <a:spcBef>
                <a:spcPts val="0"/>
              </a:spcBef>
              <a:spcAft>
                <a:spcPts val="0"/>
              </a:spcAft>
              <a:buClr>
                <a:schemeClr val="dk1"/>
              </a:buClr>
              <a:buSzPts val="1400"/>
              <a:buFont typeface="Inter"/>
              <a:buAutoNum type="arabicPeriod"/>
            </a:pPr>
            <a:r>
              <a:rPr b="1" lang="zh-TW" sz="1400">
                <a:solidFill>
                  <a:schemeClr val="dk1"/>
                </a:solidFill>
                <a:latin typeface="Inter"/>
                <a:ea typeface="Inter"/>
                <a:cs typeface="Inter"/>
                <a:sym typeface="Inter"/>
              </a:rPr>
              <a:t>Result</a:t>
            </a:r>
            <a:endParaRPr b="1" sz="1400">
              <a:solidFill>
                <a:schemeClr val="dk1"/>
              </a:solidFill>
              <a:latin typeface="Inter"/>
              <a:ea typeface="Inter"/>
              <a:cs typeface="Inter"/>
              <a:sym typeface="Inter"/>
            </a:endParaRPr>
          </a:p>
          <a:p>
            <a:pPr indent="-317500" lvl="0" marL="457200" rtl="0" algn="just">
              <a:lnSpc>
                <a:spcPct val="150000"/>
              </a:lnSpc>
              <a:spcBef>
                <a:spcPts val="0"/>
              </a:spcBef>
              <a:spcAft>
                <a:spcPts val="0"/>
              </a:spcAft>
              <a:buClr>
                <a:schemeClr val="dk1"/>
              </a:buClr>
              <a:buSzPts val="1400"/>
              <a:buFont typeface="Inter"/>
              <a:buAutoNum type="arabicPeriod"/>
            </a:pPr>
            <a:r>
              <a:rPr b="1" lang="zh-TW" sz="1400">
                <a:solidFill>
                  <a:schemeClr val="dk1"/>
                </a:solidFill>
                <a:latin typeface="Inter"/>
                <a:ea typeface="Inter"/>
                <a:cs typeface="Inter"/>
                <a:sym typeface="Inter"/>
              </a:rPr>
              <a:t>Discussion</a:t>
            </a:r>
            <a:endParaRPr sz="1400">
              <a:solidFill>
                <a:schemeClr val="dk1"/>
              </a:solidFill>
              <a:latin typeface="Inter"/>
              <a:ea typeface="Inter"/>
              <a:cs typeface="Inter"/>
              <a:sym typeface="Inter"/>
            </a:endParaRPr>
          </a:p>
        </p:txBody>
      </p:sp>
      <p:sp>
        <p:nvSpPr>
          <p:cNvPr id="62" name="Google Shape;62;p14"/>
          <p:cNvSpPr txBox="1"/>
          <p:nvPr>
            <p:ph type="title"/>
          </p:nvPr>
        </p:nvSpPr>
        <p:spPr>
          <a:xfrm>
            <a:off x="0" y="0"/>
            <a:ext cx="9144000" cy="572700"/>
          </a:xfrm>
          <a:prstGeom prst="rect">
            <a:avLst/>
          </a:prstGeom>
          <a:solidFill>
            <a:srgbClr val="9988FF"/>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zh-TW" sz="2620">
                <a:solidFill>
                  <a:schemeClr val="lt1"/>
                </a:solidFill>
              </a:rPr>
              <a:t>Outline</a:t>
            </a:r>
            <a:endParaRPr b="1" sz="262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0" y="0"/>
            <a:ext cx="9144000" cy="572700"/>
          </a:xfrm>
          <a:prstGeom prst="rect">
            <a:avLst/>
          </a:prstGeom>
          <a:solidFill>
            <a:srgbClr val="9988FF"/>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TW" sz="2620">
                <a:solidFill>
                  <a:schemeClr val="lt1"/>
                </a:solidFill>
              </a:rPr>
              <a:t>Multiclass Classification - ResNet50 &amp; ViT</a:t>
            </a:r>
            <a:endParaRPr b="1" sz="2620">
              <a:solidFill>
                <a:schemeClr val="lt1"/>
              </a:solidFill>
            </a:endParaRPr>
          </a:p>
        </p:txBody>
      </p:sp>
      <p:graphicFrame>
        <p:nvGraphicFramePr>
          <p:cNvPr id="268" name="Google Shape;268;p32"/>
          <p:cNvGraphicFramePr/>
          <p:nvPr/>
        </p:nvGraphicFramePr>
        <p:xfrm>
          <a:off x="227600" y="891825"/>
          <a:ext cx="3000000" cy="3000000"/>
        </p:xfrm>
        <a:graphic>
          <a:graphicData uri="http://schemas.openxmlformats.org/drawingml/2006/table">
            <a:tbl>
              <a:tblPr>
                <a:noFill/>
                <a:tableStyleId>{5590C5C8-584D-49CB-91B7-5E7903313F8A}</a:tableStyleId>
              </a:tblPr>
              <a:tblGrid>
                <a:gridCol w="1873175"/>
                <a:gridCol w="850450"/>
                <a:gridCol w="839475"/>
                <a:gridCol w="888050"/>
                <a:gridCol w="866150"/>
                <a:gridCol w="900575"/>
                <a:gridCol w="816025"/>
                <a:gridCol w="837900"/>
                <a:gridCol w="828550"/>
              </a:tblGrid>
              <a:tr h="200025">
                <a:tc>
                  <a:txBody>
                    <a:bodyPr/>
                    <a:lstStyle/>
                    <a:p>
                      <a:pPr indent="0" lvl="0" marL="0" rtl="0" algn="ctr">
                        <a:spcBef>
                          <a:spcPts val="0"/>
                        </a:spcBef>
                        <a:spcAft>
                          <a:spcPts val="0"/>
                        </a:spcAft>
                        <a:buNone/>
                      </a:pPr>
                      <a:r>
                        <a:t/>
                      </a:r>
                      <a:endParaRPr sz="16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gridSpan="4">
                  <a:txBody>
                    <a:bodyPr/>
                    <a:lstStyle/>
                    <a:p>
                      <a:pPr indent="0" lvl="0" marL="0" rtl="0" algn="ctr">
                        <a:lnSpc>
                          <a:spcPct val="115000"/>
                        </a:lnSpc>
                        <a:spcBef>
                          <a:spcPts val="0"/>
                        </a:spcBef>
                        <a:spcAft>
                          <a:spcPts val="0"/>
                        </a:spcAft>
                        <a:buNone/>
                      </a:pPr>
                      <a:r>
                        <a:rPr b="1" lang="zh-TW" sz="1800"/>
                        <a:t>ViT</a:t>
                      </a:r>
                      <a:endParaRPr b="1" sz="18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hMerge="1"/>
                <a:tc hMerge="1"/>
                <a:tc hMerge="1"/>
                <a:tc gridSpan="4">
                  <a:txBody>
                    <a:bodyPr/>
                    <a:lstStyle/>
                    <a:p>
                      <a:pPr indent="0" lvl="0" marL="0" rtl="0" algn="ctr">
                        <a:lnSpc>
                          <a:spcPct val="115000"/>
                        </a:lnSpc>
                        <a:spcBef>
                          <a:spcPts val="0"/>
                        </a:spcBef>
                        <a:spcAft>
                          <a:spcPts val="0"/>
                        </a:spcAft>
                        <a:buNone/>
                      </a:pPr>
                      <a:r>
                        <a:rPr b="1" lang="zh-TW" sz="1800"/>
                        <a:t>ResNet50</a:t>
                      </a:r>
                      <a:endParaRPr b="1" sz="18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hMerge="1"/>
                <a:tc hMerge="1"/>
                <a:tc hMerge="1"/>
              </a:tr>
              <a:tr h="200025">
                <a:tc>
                  <a:txBody>
                    <a:bodyPr/>
                    <a:lstStyle/>
                    <a:p>
                      <a:pPr indent="0" lvl="0" marL="0" rtl="0" algn="ctr">
                        <a:spcBef>
                          <a:spcPts val="0"/>
                        </a:spcBef>
                        <a:spcAft>
                          <a:spcPts val="0"/>
                        </a:spcAft>
                        <a:buNone/>
                      </a:pPr>
                      <a:r>
                        <a:rPr lang="zh-TW"/>
                        <a:t>Accuracy</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gridSpan="4">
                  <a:txBody>
                    <a:bodyPr/>
                    <a:lstStyle/>
                    <a:p>
                      <a:pPr indent="0" lvl="0" marL="0" rtl="0" algn="ctr">
                        <a:lnSpc>
                          <a:spcPct val="115000"/>
                        </a:lnSpc>
                        <a:spcBef>
                          <a:spcPts val="0"/>
                        </a:spcBef>
                        <a:spcAft>
                          <a:spcPts val="0"/>
                        </a:spcAft>
                        <a:buNone/>
                      </a:pPr>
                      <a:r>
                        <a:rPr lang="zh-TW"/>
                        <a:t>0.38</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ctr">
                        <a:lnSpc>
                          <a:spcPct val="115000"/>
                        </a:lnSpc>
                        <a:spcBef>
                          <a:spcPts val="0"/>
                        </a:spcBef>
                        <a:spcAft>
                          <a:spcPts val="0"/>
                        </a:spcAft>
                        <a:buNone/>
                      </a:pPr>
                      <a:r>
                        <a:rPr lang="zh-TW"/>
                        <a:t>0.34</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200025">
                <a:tc>
                  <a:txBody>
                    <a:bodyPr/>
                    <a:lstStyle/>
                    <a:p>
                      <a:pPr indent="0" lvl="0" marL="0" rtl="0" algn="ctr">
                        <a:spcBef>
                          <a:spcPts val="0"/>
                        </a:spcBef>
                        <a:spcAft>
                          <a:spcPts val="0"/>
                        </a:spcAft>
                        <a:buNone/>
                      </a:pPr>
                      <a:r>
                        <a:t/>
                      </a:r>
                      <a:endParaRPr sz="1600"/>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TW"/>
                        <a:t>Precision</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TW"/>
                        <a:t>Recall</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TW"/>
                        <a:t>F1-score</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TW"/>
                        <a:t>AUC</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TW"/>
                        <a:t>precision</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TW"/>
                        <a:t>recall</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TW"/>
                        <a:t>F1-score</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TW"/>
                        <a:t>AUC</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200025">
                <a:tc>
                  <a:txBody>
                    <a:bodyPr/>
                    <a:lstStyle/>
                    <a:p>
                      <a:pPr indent="0" lvl="0" marL="0" rtl="0" algn="ctr">
                        <a:spcBef>
                          <a:spcPts val="0"/>
                        </a:spcBef>
                        <a:spcAft>
                          <a:spcPts val="0"/>
                        </a:spcAft>
                        <a:buNone/>
                      </a:pPr>
                      <a:r>
                        <a:rPr lang="zh-TW">
                          <a:solidFill>
                            <a:schemeClr val="dk1"/>
                          </a:solidFill>
                        </a:rPr>
                        <a:t>Fluid overload</a:t>
                      </a:r>
                      <a:endParaRPr>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zh-TW"/>
                        <a:t>0.35</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0.38</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0.37</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0.60</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0.35</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0.23</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0.28</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0.56</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b="1" lang="zh-TW">
                          <a:solidFill>
                            <a:schemeClr val="dk1"/>
                          </a:solidFill>
                        </a:rPr>
                        <a:t>Infection</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zh-TW">
                          <a:solidFill>
                            <a:schemeClr val="dk1"/>
                          </a:solidFill>
                        </a:rPr>
                        <a:t>0.41</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zh-TW">
                          <a:solidFill>
                            <a:schemeClr val="dk1"/>
                          </a:solidFill>
                        </a:rPr>
                        <a:t>0.59</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zh-TW">
                          <a:solidFill>
                            <a:schemeClr val="dk1"/>
                          </a:solidFill>
                        </a:rPr>
                        <a:t>0.48</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zh-TW"/>
                        <a:t>0.61</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a:solidFill>
                            <a:schemeClr val="dk1"/>
                          </a:solidFill>
                        </a:rPr>
                        <a:t>0.38</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zh-TW">
                          <a:solidFill>
                            <a:schemeClr val="dk1"/>
                          </a:solidFill>
                        </a:rPr>
                        <a:t>0.62</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zh-TW">
                          <a:solidFill>
                            <a:schemeClr val="dk1"/>
                          </a:solidFill>
                        </a:rPr>
                        <a:t>0.47</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zh-TW"/>
                        <a:t>0.59</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zh-TW">
                          <a:solidFill>
                            <a:schemeClr val="dk1"/>
                          </a:solidFill>
                        </a:rPr>
                        <a:t>Mass like Lesions</a:t>
                      </a:r>
                      <a:endParaRPr>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zh-TW"/>
                        <a:t>0.39</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0.29</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0.33</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0.61</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0.26</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0.42</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0.32</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0.63</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zh-TW">
                          <a:solidFill>
                            <a:schemeClr val="dk1"/>
                          </a:solidFill>
                        </a:rPr>
                        <a:t>Parenchymal Disease</a:t>
                      </a:r>
                      <a:endParaRPr>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zh-TW"/>
                        <a:t>0.30</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0.28</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0.29</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0.62</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0.18</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0.08</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0.11</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0.53</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lang="zh-TW">
                          <a:solidFill>
                            <a:schemeClr val="dk1"/>
                          </a:solidFill>
                        </a:rPr>
                        <a:t>Atelectasis</a:t>
                      </a:r>
                      <a:endParaRPr>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zh-TW"/>
                        <a:t>0.32</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0.26</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0.29</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0.59</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0.32</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0.18</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0.23</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0.56</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b="1" lang="zh-TW">
                          <a:solidFill>
                            <a:schemeClr val="dk1"/>
                          </a:solidFill>
                        </a:rPr>
                        <a:t>Cardiomegaly</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zh-TW">
                          <a:solidFill>
                            <a:schemeClr val="dk1"/>
                          </a:solidFill>
                        </a:rPr>
                        <a:t>0.39</a:t>
                      </a:r>
                      <a:endParaRPr>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solidFill>
                            <a:schemeClr val="dk1"/>
                          </a:solidFill>
                        </a:rPr>
                        <a:t>0.37</a:t>
                      </a:r>
                      <a:endParaRPr>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solidFill>
                            <a:schemeClr val="dk1"/>
                          </a:solidFill>
                        </a:rPr>
                        <a:t>0.38</a:t>
                      </a:r>
                      <a:endParaRPr>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a:solidFill>
                            <a:schemeClr val="dk1"/>
                          </a:solidFill>
                        </a:rPr>
                        <a:t>0.67</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zh-TW">
                          <a:solidFill>
                            <a:schemeClr val="dk1"/>
                          </a:solidFill>
                        </a:rPr>
                        <a:t>0.35</a:t>
                      </a:r>
                      <a:endParaRPr>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solidFill>
                            <a:schemeClr val="dk1"/>
                          </a:solidFill>
                        </a:rPr>
                        <a:t>0.29</a:t>
                      </a:r>
                      <a:endParaRPr>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solidFill>
                            <a:schemeClr val="dk1"/>
                          </a:solidFill>
                        </a:rPr>
                        <a:t>0.32</a:t>
                      </a:r>
                      <a:endParaRPr>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a:solidFill>
                            <a:schemeClr val="dk1"/>
                          </a:solidFill>
                        </a:rPr>
                        <a:t>0.63</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00025">
                <a:tc>
                  <a:txBody>
                    <a:bodyPr/>
                    <a:lstStyle/>
                    <a:p>
                      <a:pPr indent="0" lvl="0" marL="0" rtl="0" algn="ctr">
                        <a:spcBef>
                          <a:spcPts val="0"/>
                        </a:spcBef>
                        <a:spcAft>
                          <a:spcPts val="0"/>
                        </a:spcAft>
                        <a:buNone/>
                      </a:pPr>
                      <a:r>
                        <a:rPr lang="zh-TW">
                          <a:solidFill>
                            <a:schemeClr val="dk1"/>
                          </a:solidFill>
                        </a:rPr>
                        <a:t>Pneumothorax</a:t>
                      </a:r>
                      <a:endParaRPr>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zh-TW"/>
                        <a:t>0.39</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0.18</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0.25</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0.57</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0.32</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0.14</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0.2</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a:t>0.55</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spcBef>
                          <a:spcPts val="0"/>
                        </a:spcBef>
                        <a:spcAft>
                          <a:spcPts val="0"/>
                        </a:spcAft>
                        <a:buNone/>
                      </a:pPr>
                      <a:r>
                        <a:rPr b="1" lang="zh-TW">
                          <a:solidFill>
                            <a:schemeClr val="dk1"/>
                          </a:solidFill>
                        </a:rPr>
                        <a:t>Pleural Thickening</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zh-TW">
                          <a:solidFill>
                            <a:schemeClr val="dk1"/>
                          </a:solidFill>
                        </a:rPr>
                        <a:t>0.21</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zh-TW">
                          <a:solidFill>
                            <a:schemeClr val="dk1"/>
                          </a:solidFill>
                        </a:rPr>
                        <a:t>0.04</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zh-TW">
                          <a:solidFill>
                            <a:schemeClr val="dk1"/>
                          </a:solidFill>
                        </a:rPr>
                        <a:t>0.06</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zh-TW">
                          <a:solidFill>
                            <a:schemeClr val="dk1"/>
                          </a:solidFill>
                        </a:rPr>
                        <a:t>0.52</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zh-TW">
                          <a:solidFill>
                            <a:schemeClr val="dk1"/>
                          </a:solidFill>
                        </a:rPr>
                        <a:t>0.13</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zh-TW">
                          <a:solidFill>
                            <a:schemeClr val="dk1"/>
                          </a:solidFill>
                        </a:rPr>
                        <a:t>0.01</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zh-TW">
                          <a:solidFill>
                            <a:schemeClr val="dk1"/>
                          </a:solidFill>
                        </a:rPr>
                        <a:t>0.02</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zh-TW">
                          <a:solidFill>
                            <a:schemeClr val="dk1"/>
                          </a:solidFill>
                        </a:rPr>
                        <a:t>0.50</a:t>
                      </a:r>
                      <a:endParaRPr b="1">
                        <a:solidFill>
                          <a:schemeClr val="dk1"/>
                        </a:solidFill>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3"/>
          <p:cNvPicPr preferRelativeResize="0"/>
          <p:nvPr/>
        </p:nvPicPr>
        <p:blipFill>
          <a:blip r:embed="rId3">
            <a:alphaModFix/>
          </a:blip>
          <a:stretch>
            <a:fillRect/>
          </a:stretch>
        </p:blipFill>
        <p:spPr>
          <a:xfrm>
            <a:off x="0" y="16809"/>
            <a:ext cx="9143999" cy="5109882"/>
          </a:xfrm>
          <a:prstGeom prst="rect">
            <a:avLst/>
          </a:prstGeom>
          <a:noFill/>
          <a:ln>
            <a:noFill/>
          </a:ln>
        </p:spPr>
      </p:pic>
      <p:sp>
        <p:nvSpPr>
          <p:cNvPr id="274" name="Google Shape;274;p33"/>
          <p:cNvSpPr txBox="1"/>
          <p:nvPr>
            <p:ph type="title"/>
          </p:nvPr>
        </p:nvSpPr>
        <p:spPr>
          <a:xfrm>
            <a:off x="221525" y="2088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zh-TW" sz="3620">
                <a:solidFill>
                  <a:srgbClr val="FFFFFF"/>
                </a:solidFill>
                <a:latin typeface="Inter"/>
                <a:ea typeface="Inter"/>
                <a:cs typeface="Inter"/>
                <a:sym typeface="Inter"/>
              </a:rPr>
              <a:t>Discussions &amp; Conclusions</a:t>
            </a:r>
            <a:endParaRPr b="1" sz="3620">
              <a:solidFill>
                <a:srgbClr val="FFFFFF"/>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idx="1" type="body"/>
          </p:nvPr>
        </p:nvSpPr>
        <p:spPr>
          <a:xfrm>
            <a:off x="311700" y="978475"/>
            <a:ext cx="8520600" cy="3416400"/>
          </a:xfrm>
          <a:prstGeom prst="rect">
            <a:avLst/>
          </a:prstGeom>
        </p:spPr>
        <p:txBody>
          <a:bodyPr anchorCtr="0" anchor="t" bIns="91425" lIns="91425" spcFirstLastPara="1" rIns="91425" wrap="square" tIns="91425">
            <a:normAutofit lnSpcReduction="10000"/>
          </a:bodyPr>
          <a:lstStyle/>
          <a:p>
            <a:pPr indent="-317500" lvl="0" marL="457200" rtl="0" algn="l">
              <a:lnSpc>
                <a:spcPct val="150000"/>
              </a:lnSpc>
              <a:spcBef>
                <a:spcPts val="0"/>
              </a:spcBef>
              <a:spcAft>
                <a:spcPts val="0"/>
              </a:spcAft>
              <a:buClr>
                <a:schemeClr val="dk1"/>
              </a:buClr>
              <a:buSzPts val="1400"/>
              <a:buChar char="●"/>
            </a:pPr>
            <a:r>
              <a:rPr b="1" lang="zh-TW" sz="1400">
                <a:solidFill>
                  <a:srgbClr val="2423FF"/>
                </a:solidFill>
              </a:rPr>
              <a:t>Unsupervised</a:t>
            </a:r>
            <a:r>
              <a:rPr lang="zh-TW" sz="1400">
                <a:solidFill>
                  <a:schemeClr val="dk1"/>
                </a:solidFill>
              </a:rPr>
              <a:t> Autoencoder and clustering </a:t>
            </a:r>
            <a:r>
              <a:rPr b="1" lang="zh-TW" sz="1400">
                <a:solidFill>
                  <a:srgbClr val="2423FF"/>
                </a:solidFill>
              </a:rPr>
              <a:t>did not achieve a desirable result</a:t>
            </a:r>
            <a:endParaRPr b="1" sz="1400">
              <a:solidFill>
                <a:srgbClr val="2423FF"/>
              </a:solidFill>
            </a:endParaRPr>
          </a:p>
          <a:p>
            <a:pPr indent="-317500" lvl="1" marL="914400" rtl="0" algn="l">
              <a:lnSpc>
                <a:spcPct val="150000"/>
              </a:lnSpc>
              <a:spcBef>
                <a:spcPts val="0"/>
              </a:spcBef>
              <a:spcAft>
                <a:spcPts val="0"/>
              </a:spcAft>
              <a:buClr>
                <a:schemeClr val="dk1"/>
              </a:buClr>
              <a:buSzPts val="1400"/>
              <a:buChar char="○"/>
            </a:pPr>
            <a:r>
              <a:rPr lang="zh-TW">
                <a:solidFill>
                  <a:schemeClr val="dk1"/>
                </a:solidFill>
              </a:rPr>
              <a:t>Encoder architecture is not performing well in feature selection</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b="1" lang="zh-TW" sz="1400">
                <a:solidFill>
                  <a:srgbClr val="2423FF"/>
                </a:solidFill>
              </a:rPr>
              <a:t>ViT </a:t>
            </a:r>
            <a:r>
              <a:rPr lang="zh-TW" sz="1400">
                <a:solidFill>
                  <a:schemeClr val="dk1"/>
                </a:solidFill>
              </a:rPr>
              <a:t>has </a:t>
            </a:r>
            <a:r>
              <a:rPr b="1" lang="zh-TW" sz="1400">
                <a:solidFill>
                  <a:srgbClr val="2423FF"/>
                </a:solidFill>
              </a:rPr>
              <a:t>better performance </a:t>
            </a:r>
            <a:r>
              <a:rPr lang="zh-TW" sz="1400">
                <a:solidFill>
                  <a:schemeClr val="dk1"/>
                </a:solidFill>
              </a:rPr>
              <a:t>compared to ResNET50 in both binary and multiclass classification of </a:t>
            </a:r>
            <a:r>
              <a:rPr lang="zh-TW" sz="1400">
                <a:solidFill>
                  <a:schemeClr val="dk1"/>
                </a:solidFill>
              </a:rPr>
              <a:t>thoracic diseases - inline with current literature</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zh-TW" sz="1400">
                <a:solidFill>
                  <a:schemeClr val="dk1"/>
                </a:solidFill>
              </a:rPr>
              <a:t>Both models are </a:t>
            </a:r>
            <a:r>
              <a:rPr b="1" lang="zh-TW" sz="1400">
                <a:solidFill>
                  <a:srgbClr val="2423FF"/>
                </a:solidFill>
              </a:rPr>
              <a:t>underperforming </a:t>
            </a:r>
            <a:r>
              <a:rPr lang="zh-TW" sz="1400">
                <a:solidFill>
                  <a:schemeClr val="dk1"/>
                </a:solidFill>
              </a:rPr>
              <a:t>in detecting </a:t>
            </a:r>
            <a:r>
              <a:rPr b="1" lang="zh-TW" sz="1400">
                <a:solidFill>
                  <a:srgbClr val="2423FF"/>
                </a:solidFill>
              </a:rPr>
              <a:t>true negative cases</a:t>
            </a:r>
            <a:r>
              <a:rPr lang="zh-TW" sz="1400">
                <a:solidFill>
                  <a:schemeClr val="dk1"/>
                </a:solidFill>
              </a:rPr>
              <a:t>, yet </a:t>
            </a:r>
            <a:r>
              <a:rPr b="1" lang="zh-TW" sz="1400">
                <a:solidFill>
                  <a:srgbClr val="2423FF"/>
                </a:solidFill>
              </a:rPr>
              <a:t>ViT</a:t>
            </a:r>
            <a:r>
              <a:rPr lang="zh-TW" sz="1400">
                <a:solidFill>
                  <a:schemeClr val="dk1"/>
                </a:solidFill>
              </a:rPr>
              <a:t> can</a:t>
            </a:r>
            <a:r>
              <a:rPr b="1" lang="zh-TW" sz="1400">
                <a:solidFill>
                  <a:srgbClr val="2423FF"/>
                </a:solidFill>
              </a:rPr>
              <a:t> better </a:t>
            </a:r>
            <a:r>
              <a:rPr lang="zh-TW" sz="1400">
                <a:solidFill>
                  <a:srgbClr val="0D0D0D"/>
                </a:solidFill>
              </a:rPr>
              <a:t>detect them</a:t>
            </a:r>
            <a:endParaRPr sz="1400">
              <a:solidFill>
                <a:srgbClr val="0D0D0D"/>
              </a:solidFill>
            </a:endParaRPr>
          </a:p>
          <a:p>
            <a:pPr indent="-317500" lvl="0" marL="457200" rtl="0" algn="l">
              <a:lnSpc>
                <a:spcPct val="150000"/>
              </a:lnSpc>
              <a:spcBef>
                <a:spcPts val="0"/>
              </a:spcBef>
              <a:spcAft>
                <a:spcPts val="0"/>
              </a:spcAft>
              <a:buClr>
                <a:schemeClr val="dk1"/>
              </a:buClr>
              <a:buSzPts val="1400"/>
              <a:buChar char="●"/>
            </a:pPr>
            <a:r>
              <a:rPr lang="zh-TW" sz="1400">
                <a:solidFill>
                  <a:schemeClr val="dk1"/>
                </a:solidFill>
              </a:rPr>
              <a:t>Overall performance of both models in multiclass classification </a:t>
            </a:r>
            <a:r>
              <a:rPr b="1" lang="zh-TW" sz="1400">
                <a:solidFill>
                  <a:srgbClr val="2423FF"/>
                </a:solidFill>
              </a:rPr>
              <a:t>needs a lot of improvement</a:t>
            </a:r>
            <a:endParaRPr b="1" sz="1400">
              <a:solidFill>
                <a:srgbClr val="2423FF"/>
              </a:solidFill>
            </a:endParaRPr>
          </a:p>
          <a:p>
            <a:pPr indent="-317500" lvl="1" marL="914400" rtl="0" algn="l">
              <a:lnSpc>
                <a:spcPct val="150000"/>
              </a:lnSpc>
              <a:spcBef>
                <a:spcPts val="0"/>
              </a:spcBef>
              <a:spcAft>
                <a:spcPts val="0"/>
              </a:spcAft>
              <a:buClr>
                <a:schemeClr val="dk1"/>
              </a:buClr>
              <a:buSzPts val="1400"/>
              <a:buChar char="○"/>
            </a:pPr>
            <a:r>
              <a:rPr lang="zh-TW">
                <a:solidFill>
                  <a:schemeClr val="dk1"/>
                </a:solidFill>
              </a:rPr>
              <a:t>can be owed to that images have multiple diagnoses</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b="1" lang="zh-TW" sz="1400">
                <a:solidFill>
                  <a:srgbClr val="2423FF"/>
                </a:solidFill>
              </a:rPr>
              <a:t>Cardiomegaly </a:t>
            </a:r>
            <a:r>
              <a:rPr lang="zh-TW" sz="1400">
                <a:solidFill>
                  <a:schemeClr val="dk1"/>
                </a:solidFill>
              </a:rPr>
              <a:t>- though it has &lt;1000 training images, it has the best AUC among all disease groups</a:t>
            </a:r>
            <a:r>
              <a:rPr lang="zh-TW" sz="1400">
                <a:solidFill>
                  <a:schemeClr val="dk1"/>
                </a:solidFill>
              </a:rPr>
              <a:t>. </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zh-TW">
                <a:solidFill>
                  <a:schemeClr val="dk1"/>
                </a:solidFill>
              </a:rPr>
              <a:t>Possible reason: “an enlarged heart” is relatively easier to detect compared to other diseases</a:t>
            </a:r>
            <a:endParaRPr sz="1400">
              <a:solidFill>
                <a:schemeClr val="dk1"/>
              </a:solidFill>
            </a:endParaRPr>
          </a:p>
        </p:txBody>
      </p:sp>
      <p:sp>
        <p:nvSpPr>
          <p:cNvPr id="280" name="Google Shape;280;p34"/>
          <p:cNvSpPr txBox="1"/>
          <p:nvPr>
            <p:ph type="title"/>
          </p:nvPr>
        </p:nvSpPr>
        <p:spPr>
          <a:xfrm>
            <a:off x="0" y="0"/>
            <a:ext cx="9144000" cy="572700"/>
          </a:xfrm>
          <a:prstGeom prst="rect">
            <a:avLst/>
          </a:prstGeom>
          <a:solidFill>
            <a:srgbClr val="9988FF"/>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TW" sz="2620">
                <a:solidFill>
                  <a:schemeClr val="lt1"/>
                </a:solidFill>
              </a:rPr>
              <a:t>Discussion</a:t>
            </a:r>
            <a:r>
              <a:rPr b="1" lang="zh-TW" sz="2620">
                <a:solidFill>
                  <a:schemeClr val="lt1"/>
                </a:solidFill>
              </a:rPr>
              <a:t> &amp; Conclusions</a:t>
            </a:r>
            <a:endParaRPr b="1" sz="262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p:nvPr/>
        </p:nvSpPr>
        <p:spPr>
          <a:xfrm>
            <a:off x="279900" y="2520875"/>
            <a:ext cx="8552400" cy="2119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286" name="Google Shape;286;p35"/>
          <p:cNvSpPr/>
          <p:nvPr/>
        </p:nvSpPr>
        <p:spPr>
          <a:xfrm>
            <a:off x="295800" y="1060800"/>
            <a:ext cx="8552400" cy="1212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287" name="Google Shape;28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zh-TW" sz="1500">
                <a:solidFill>
                  <a:schemeClr val="dk1"/>
                </a:solidFill>
                <a:latin typeface="Inter"/>
                <a:ea typeface="Inter"/>
                <a:cs typeface="Inter"/>
                <a:sym typeface="Inter"/>
              </a:rPr>
              <a:t>Limitation:</a:t>
            </a:r>
            <a:endParaRPr b="1" sz="1500">
              <a:solidFill>
                <a:schemeClr val="dk1"/>
              </a:solidFill>
              <a:latin typeface="Inter"/>
              <a:ea typeface="Inter"/>
              <a:cs typeface="Inter"/>
              <a:sym typeface="Inter"/>
            </a:endParaRPr>
          </a:p>
          <a:p>
            <a:pPr indent="-316706" lvl="0" marL="457200" rtl="0" algn="l">
              <a:spcBef>
                <a:spcPts val="1200"/>
              </a:spcBef>
              <a:spcAft>
                <a:spcPts val="0"/>
              </a:spcAft>
              <a:buClr>
                <a:schemeClr val="dk1"/>
              </a:buClr>
              <a:buSzPct val="100000"/>
              <a:buFont typeface="Inter"/>
              <a:buChar char="●"/>
            </a:pPr>
            <a:r>
              <a:rPr lang="zh-TW" sz="1500">
                <a:solidFill>
                  <a:schemeClr val="dk1"/>
                </a:solidFill>
                <a:latin typeface="Inter"/>
                <a:ea typeface="Inter"/>
                <a:cs typeface="Inter"/>
                <a:sym typeface="Inter"/>
              </a:rPr>
              <a:t>D</a:t>
            </a:r>
            <a:r>
              <a:rPr lang="zh-TW" sz="1500">
                <a:solidFill>
                  <a:schemeClr val="dk1"/>
                </a:solidFill>
                <a:latin typeface="Inter"/>
                <a:ea typeface="Inter"/>
                <a:cs typeface="Inter"/>
                <a:sym typeface="Inter"/>
              </a:rPr>
              <a:t>ataset is not large </a:t>
            </a:r>
            <a:r>
              <a:rPr lang="zh-TW" sz="1500">
                <a:solidFill>
                  <a:schemeClr val="dk1"/>
                </a:solidFill>
                <a:latin typeface="Inter"/>
                <a:ea typeface="Inter"/>
                <a:cs typeface="Inter"/>
                <a:sym typeface="Inter"/>
              </a:rPr>
              <a:t>enough</a:t>
            </a:r>
            <a:r>
              <a:rPr lang="zh-TW" sz="1500">
                <a:solidFill>
                  <a:schemeClr val="dk1"/>
                </a:solidFill>
                <a:latin typeface="Inter"/>
                <a:ea typeface="Inter"/>
                <a:cs typeface="Inter"/>
                <a:sym typeface="Inter"/>
              </a:rPr>
              <a:t>. </a:t>
            </a:r>
            <a:endParaRPr sz="1500">
              <a:solidFill>
                <a:schemeClr val="dk1"/>
              </a:solidFill>
              <a:latin typeface="Inter"/>
              <a:ea typeface="Inter"/>
              <a:cs typeface="Inter"/>
              <a:sym typeface="Inter"/>
            </a:endParaRPr>
          </a:p>
          <a:p>
            <a:pPr indent="-316706" lvl="1" marL="914400" rtl="0" algn="l">
              <a:spcBef>
                <a:spcPts val="0"/>
              </a:spcBef>
              <a:spcAft>
                <a:spcPts val="0"/>
              </a:spcAft>
              <a:buClr>
                <a:schemeClr val="dk1"/>
              </a:buClr>
              <a:buSzPct val="100000"/>
              <a:buFont typeface="Inter"/>
              <a:buChar char="○"/>
            </a:pPr>
            <a:r>
              <a:rPr lang="zh-TW" sz="1500">
                <a:solidFill>
                  <a:schemeClr val="dk1"/>
                </a:solidFill>
                <a:latin typeface="Inter"/>
                <a:ea typeface="Inter"/>
                <a:cs typeface="Inter"/>
                <a:sym typeface="Inter"/>
              </a:rPr>
              <a:t>did not apply</a:t>
            </a:r>
            <a:r>
              <a:rPr b="1" lang="zh-TW" sz="1500">
                <a:solidFill>
                  <a:srgbClr val="2423FF"/>
                </a:solidFill>
                <a:latin typeface="Inter"/>
                <a:ea typeface="Inter"/>
                <a:cs typeface="Inter"/>
                <a:sym typeface="Inter"/>
              </a:rPr>
              <a:t> data augmentation</a:t>
            </a:r>
            <a:r>
              <a:rPr lang="zh-TW" sz="1500">
                <a:solidFill>
                  <a:schemeClr val="dk1"/>
                </a:solidFill>
                <a:latin typeface="Inter"/>
                <a:ea typeface="Inter"/>
                <a:cs typeface="Inter"/>
                <a:sym typeface="Inter"/>
              </a:rPr>
              <a:t> since X-ray is </a:t>
            </a:r>
            <a:r>
              <a:rPr b="1" lang="zh-TW" sz="1500">
                <a:solidFill>
                  <a:srgbClr val="2423FF"/>
                </a:solidFill>
                <a:latin typeface="Inter"/>
                <a:ea typeface="Inter"/>
                <a:cs typeface="Inter"/>
                <a:sym typeface="Inter"/>
              </a:rPr>
              <a:t>not rotatable or shiftable</a:t>
            </a:r>
            <a:endParaRPr b="1" sz="1500">
              <a:solidFill>
                <a:srgbClr val="2423FF"/>
              </a:solidFill>
              <a:latin typeface="Inter"/>
              <a:ea typeface="Inter"/>
              <a:cs typeface="Inter"/>
              <a:sym typeface="Inter"/>
            </a:endParaRPr>
          </a:p>
          <a:p>
            <a:pPr indent="0" lvl="0" marL="0" rtl="0" algn="l">
              <a:spcBef>
                <a:spcPts val="1200"/>
              </a:spcBef>
              <a:spcAft>
                <a:spcPts val="0"/>
              </a:spcAft>
              <a:buNone/>
            </a:pPr>
            <a:r>
              <a:t/>
            </a:r>
            <a:endParaRPr b="1" sz="1500">
              <a:solidFill>
                <a:srgbClr val="2423FF"/>
              </a:solidFill>
              <a:latin typeface="Inter"/>
              <a:ea typeface="Inter"/>
              <a:cs typeface="Inter"/>
              <a:sym typeface="Inter"/>
            </a:endParaRPr>
          </a:p>
          <a:p>
            <a:pPr indent="0" lvl="0" marL="0" rtl="0" algn="l">
              <a:spcBef>
                <a:spcPts val="1200"/>
              </a:spcBef>
              <a:spcAft>
                <a:spcPts val="0"/>
              </a:spcAft>
              <a:buNone/>
            </a:pPr>
            <a:r>
              <a:rPr b="1" lang="zh-TW" sz="1500">
                <a:solidFill>
                  <a:schemeClr val="dk1"/>
                </a:solidFill>
                <a:latin typeface="Inter"/>
                <a:ea typeface="Inter"/>
                <a:cs typeface="Inter"/>
                <a:sym typeface="Inter"/>
              </a:rPr>
              <a:t>Future Work:</a:t>
            </a:r>
            <a:endParaRPr b="1" sz="1500">
              <a:solidFill>
                <a:schemeClr val="dk1"/>
              </a:solidFill>
              <a:latin typeface="Inter"/>
              <a:ea typeface="Inter"/>
              <a:cs typeface="Inter"/>
              <a:sym typeface="Inter"/>
            </a:endParaRPr>
          </a:p>
          <a:p>
            <a:pPr indent="-316706" lvl="0" marL="457200" rtl="0" algn="l">
              <a:lnSpc>
                <a:spcPct val="150000"/>
              </a:lnSpc>
              <a:spcBef>
                <a:spcPts val="1200"/>
              </a:spcBef>
              <a:spcAft>
                <a:spcPts val="0"/>
              </a:spcAft>
              <a:buClr>
                <a:schemeClr val="dk1"/>
              </a:buClr>
              <a:buSzPct val="100000"/>
              <a:buAutoNum type="arabicPeriod"/>
            </a:pPr>
            <a:r>
              <a:rPr b="1" lang="zh-TW" sz="1500">
                <a:solidFill>
                  <a:srgbClr val="2423FF"/>
                </a:solidFill>
              </a:rPr>
              <a:t>Enhance encoder architecture</a:t>
            </a:r>
            <a:r>
              <a:rPr lang="zh-TW" sz="1500">
                <a:solidFill>
                  <a:schemeClr val="dk1"/>
                </a:solidFill>
              </a:rPr>
              <a:t> to better perform feature extraction</a:t>
            </a:r>
            <a:endParaRPr sz="1500">
              <a:solidFill>
                <a:schemeClr val="dk1"/>
              </a:solidFill>
            </a:endParaRPr>
          </a:p>
          <a:p>
            <a:pPr indent="-316706" lvl="0" marL="457200" rtl="0" algn="l">
              <a:lnSpc>
                <a:spcPct val="150000"/>
              </a:lnSpc>
              <a:spcBef>
                <a:spcPts val="0"/>
              </a:spcBef>
              <a:spcAft>
                <a:spcPts val="0"/>
              </a:spcAft>
              <a:buClr>
                <a:schemeClr val="dk1"/>
              </a:buClr>
              <a:buSzPct val="100000"/>
              <a:buAutoNum type="arabicPeriod"/>
            </a:pPr>
            <a:r>
              <a:rPr lang="zh-TW" sz="1500">
                <a:solidFill>
                  <a:schemeClr val="dk1"/>
                </a:solidFill>
              </a:rPr>
              <a:t>Include a </a:t>
            </a:r>
            <a:r>
              <a:rPr b="1" lang="zh-TW" sz="1500">
                <a:solidFill>
                  <a:srgbClr val="2423FF"/>
                </a:solidFill>
              </a:rPr>
              <a:t>weighted loss function</a:t>
            </a:r>
            <a:r>
              <a:rPr lang="zh-TW" sz="1500">
                <a:solidFill>
                  <a:schemeClr val="dk1"/>
                </a:solidFill>
              </a:rPr>
              <a:t> to handle the difference in sample size in the multiclass groupings</a:t>
            </a:r>
            <a:endParaRPr sz="1500">
              <a:solidFill>
                <a:schemeClr val="dk1"/>
              </a:solidFill>
            </a:endParaRPr>
          </a:p>
          <a:p>
            <a:pPr indent="-316706" lvl="0" marL="457200" rtl="0" algn="l">
              <a:lnSpc>
                <a:spcPct val="150000"/>
              </a:lnSpc>
              <a:spcBef>
                <a:spcPts val="0"/>
              </a:spcBef>
              <a:spcAft>
                <a:spcPts val="0"/>
              </a:spcAft>
              <a:buClr>
                <a:schemeClr val="dk1"/>
              </a:buClr>
              <a:buSzPct val="100000"/>
              <a:buAutoNum type="arabicPeriod"/>
            </a:pPr>
            <a:r>
              <a:rPr b="1" lang="zh-TW" sz="1500">
                <a:solidFill>
                  <a:srgbClr val="2423FF"/>
                </a:solidFill>
              </a:rPr>
              <a:t>Compile multiple X-ray datasets</a:t>
            </a:r>
            <a:r>
              <a:rPr lang="zh-TW" sz="1500">
                <a:solidFill>
                  <a:schemeClr val="dk1"/>
                </a:solidFill>
              </a:rPr>
              <a:t> to overcome the </a:t>
            </a:r>
            <a:r>
              <a:rPr b="1" lang="zh-TW" sz="1500">
                <a:solidFill>
                  <a:srgbClr val="2423FF"/>
                </a:solidFill>
              </a:rPr>
              <a:t>low sample numbers</a:t>
            </a:r>
            <a:r>
              <a:rPr lang="zh-TW" sz="1500">
                <a:solidFill>
                  <a:schemeClr val="dk1"/>
                </a:solidFill>
              </a:rPr>
              <a:t> in some of the classes</a:t>
            </a:r>
            <a:endParaRPr sz="1500">
              <a:solidFill>
                <a:schemeClr val="dk1"/>
              </a:solidFill>
            </a:endParaRPr>
          </a:p>
          <a:p>
            <a:pPr indent="-316706" lvl="0" marL="457200" rtl="0" algn="l">
              <a:lnSpc>
                <a:spcPct val="150000"/>
              </a:lnSpc>
              <a:spcBef>
                <a:spcPts val="0"/>
              </a:spcBef>
              <a:spcAft>
                <a:spcPts val="0"/>
              </a:spcAft>
              <a:buClr>
                <a:schemeClr val="dk1"/>
              </a:buClr>
              <a:buSzPct val="100000"/>
              <a:buAutoNum type="arabicPeriod"/>
            </a:pPr>
            <a:r>
              <a:rPr lang="zh-TW" sz="1500">
                <a:solidFill>
                  <a:schemeClr val="dk1"/>
                </a:solidFill>
              </a:rPr>
              <a:t>Try </a:t>
            </a:r>
            <a:r>
              <a:rPr b="1" lang="zh-TW" sz="1500">
                <a:solidFill>
                  <a:srgbClr val="2423FF"/>
                </a:solidFill>
              </a:rPr>
              <a:t>no-pretrained model</a:t>
            </a:r>
            <a:r>
              <a:rPr b="1" lang="zh-TW" sz="1500">
                <a:solidFill>
                  <a:schemeClr val="dk1"/>
                </a:solidFill>
              </a:rPr>
              <a:t> </a:t>
            </a:r>
            <a:r>
              <a:rPr lang="zh-TW" sz="1500">
                <a:solidFill>
                  <a:schemeClr val="dk1"/>
                </a:solidFill>
              </a:rPr>
              <a:t>if have larger dataset</a:t>
            </a:r>
            <a:endParaRPr b="1" sz="1500">
              <a:solidFill>
                <a:srgbClr val="2423FF"/>
              </a:solidFill>
              <a:latin typeface="Inter"/>
              <a:ea typeface="Inter"/>
              <a:cs typeface="Inter"/>
              <a:sym typeface="Inter"/>
            </a:endParaRPr>
          </a:p>
        </p:txBody>
      </p:sp>
      <p:sp>
        <p:nvSpPr>
          <p:cNvPr id="288" name="Google Shape;288;p35"/>
          <p:cNvSpPr txBox="1"/>
          <p:nvPr>
            <p:ph type="title"/>
          </p:nvPr>
        </p:nvSpPr>
        <p:spPr>
          <a:xfrm>
            <a:off x="0" y="0"/>
            <a:ext cx="9144000" cy="572700"/>
          </a:xfrm>
          <a:prstGeom prst="rect">
            <a:avLst/>
          </a:prstGeom>
          <a:solidFill>
            <a:srgbClr val="9988FF"/>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TW" sz="2620">
                <a:solidFill>
                  <a:schemeClr val="lt1"/>
                </a:solidFill>
              </a:rPr>
              <a:t>Limitations &amp; </a:t>
            </a:r>
            <a:r>
              <a:rPr b="1" lang="zh-TW" sz="2620">
                <a:solidFill>
                  <a:schemeClr val="lt1"/>
                </a:solidFill>
              </a:rPr>
              <a:t>Future Direction</a:t>
            </a:r>
            <a:endParaRPr b="1" sz="262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6"/>
          <p:cNvPicPr preferRelativeResize="0"/>
          <p:nvPr/>
        </p:nvPicPr>
        <p:blipFill>
          <a:blip r:embed="rId3">
            <a:alphaModFix/>
          </a:blip>
          <a:stretch>
            <a:fillRect/>
          </a:stretch>
        </p:blipFill>
        <p:spPr>
          <a:xfrm>
            <a:off x="0" y="16809"/>
            <a:ext cx="9143999" cy="5109882"/>
          </a:xfrm>
          <a:prstGeom prst="rect">
            <a:avLst/>
          </a:prstGeom>
          <a:noFill/>
          <a:ln>
            <a:noFill/>
          </a:ln>
        </p:spPr>
      </p:pic>
      <p:sp>
        <p:nvSpPr>
          <p:cNvPr id="294" name="Google Shape;294;p36"/>
          <p:cNvSpPr txBox="1"/>
          <p:nvPr>
            <p:ph type="title"/>
          </p:nvPr>
        </p:nvSpPr>
        <p:spPr>
          <a:xfrm>
            <a:off x="221525" y="2088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zh-TW" sz="3620">
                <a:solidFill>
                  <a:srgbClr val="FFFFFF"/>
                </a:solidFill>
                <a:latin typeface="Inter"/>
                <a:ea typeface="Inter"/>
                <a:cs typeface="Inter"/>
                <a:sym typeface="Inter"/>
              </a:rPr>
              <a:t>Thank you!</a:t>
            </a:r>
            <a:endParaRPr b="1" sz="3620">
              <a:solidFill>
                <a:srgbClr val="FFFFFF"/>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idx="1" type="body"/>
          </p:nvPr>
        </p:nvSpPr>
        <p:spPr>
          <a:xfrm>
            <a:off x="311700" y="1416775"/>
            <a:ext cx="8520600" cy="30918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chemeClr val="dk1"/>
              </a:buClr>
              <a:buSzPts val="1400"/>
              <a:buChar char="●"/>
            </a:pPr>
            <a:r>
              <a:rPr lang="zh-TW" sz="1400">
                <a:solidFill>
                  <a:schemeClr val="dk1"/>
                </a:solidFill>
              </a:rPr>
              <a:t>Computer vision - field of AI -  </a:t>
            </a:r>
            <a:r>
              <a:rPr lang="zh-TW" sz="1400">
                <a:solidFill>
                  <a:srgbClr val="0000FF"/>
                </a:solidFill>
              </a:rPr>
              <a:t>enables </a:t>
            </a:r>
            <a:r>
              <a:rPr lang="zh-TW" sz="1400">
                <a:solidFill>
                  <a:schemeClr val="dk1"/>
                </a:solidFill>
              </a:rPr>
              <a:t>computers to </a:t>
            </a:r>
            <a:r>
              <a:rPr lang="zh-TW" sz="1400">
                <a:solidFill>
                  <a:srgbClr val="0000FF"/>
                </a:solidFill>
              </a:rPr>
              <a:t>interpret </a:t>
            </a:r>
            <a:r>
              <a:rPr lang="zh-TW" sz="1400">
                <a:solidFill>
                  <a:schemeClr val="dk1"/>
                </a:solidFill>
              </a:rPr>
              <a:t>and </a:t>
            </a:r>
            <a:r>
              <a:rPr lang="zh-TW" sz="1400">
                <a:solidFill>
                  <a:srgbClr val="0000FF"/>
                </a:solidFill>
              </a:rPr>
              <a:t>analyze visual information</a:t>
            </a:r>
            <a:endParaRPr sz="1400">
              <a:solidFill>
                <a:srgbClr val="0000FF"/>
              </a:solidFill>
            </a:endParaRPr>
          </a:p>
          <a:p>
            <a:pPr indent="-317500" lvl="0" marL="457200" rtl="0" algn="l">
              <a:lnSpc>
                <a:spcPct val="150000"/>
              </a:lnSpc>
              <a:spcBef>
                <a:spcPts val="0"/>
              </a:spcBef>
              <a:spcAft>
                <a:spcPts val="0"/>
              </a:spcAft>
              <a:buClr>
                <a:schemeClr val="dk1"/>
              </a:buClr>
              <a:buSzPts val="1400"/>
              <a:buChar char="●"/>
            </a:pPr>
            <a:r>
              <a:rPr lang="zh-TW" sz="1400">
                <a:solidFill>
                  <a:schemeClr val="dk1"/>
                </a:solidFill>
              </a:rPr>
              <a:t>In </a:t>
            </a:r>
            <a:r>
              <a:rPr lang="zh-TW" sz="1400">
                <a:solidFill>
                  <a:srgbClr val="0000FF"/>
                </a:solidFill>
              </a:rPr>
              <a:t>healthcare</a:t>
            </a:r>
            <a:r>
              <a:rPr lang="zh-TW" sz="1400">
                <a:solidFill>
                  <a:schemeClr val="dk1"/>
                </a:solidFill>
              </a:rPr>
              <a:t>, it involves the use of </a:t>
            </a:r>
            <a:r>
              <a:rPr lang="zh-TW" sz="1400">
                <a:solidFill>
                  <a:srgbClr val="0000FF"/>
                </a:solidFill>
              </a:rPr>
              <a:t>algorithms </a:t>
            </a:r>
            <a:r>
              <a:rPr lang="zh-TW" sz="1400">
                <a:solidFill>
                  <a:schemeClr val="dk1"/>
                </a:solidFill>
              </a:rPr>
              <a:t>to </a:t>
            </a:r>
            <a:r>
              <a:rPr lang="zh-TW" sz="1400">
                <a:solidFill>
                  <a:srgbClr val="0000FF"/>
                </a:solidFill>
              </a:rPr>
              <a:t>analyze medical images</a:t>
            </a:r>
            <a:r>
              <a:rPr lang="zh-TW" sz="1400">
                <a:solidFill>
                  <a:schemeClr val="dk1"/>
                </a:solidFill>
              </a:rPr>
              <a:t>, aiding in </a:t>
            </a:r>
            <a:r>
              <a:rPr lang="zh-TW" sz="1400">
                <a:solidFill>
                  <a:srgbClr val="0000FF"/>
                </a:solidFill>
              </a:rPr>
              <a:t>clinical diagnosis</a:t>
            </a:r>
            <a:r>
              <a:rPr lang="zh-TW" sz="1400">
                <a:solidFill>
                  <a:schemeClr val="accent1"/>
                </a:solidFill>
              </a:rPr>
              <a:t> </a:t>
            </a:r>
            <a:r>
              <a:rPr lang="zh-TW" sz="1400">
                <a:solidFill>
                  <a:schemeClr val="dk1"/>
                </a:solidFill>
              </a:rPr>
              <a:t>&amp; </a:t>
            </a:r>
            <a:r>
              <a:rPr lang="zh-TW" sz="1400">
                <a:solidFill>
                  <a:srgbClr val="0000FF"/>
                </a:solidFill>
              </a:rPr>
              <a:t>decision-making</a:t>
            </a:r>
            <a:endParaRPr sz="1400">
              <a:solidFill>
                <a:srgbClr val="0000FF"/>
              </a:solidFill>
            </a:endParaRPr>
          </a:p>
          <a:p>
            <a:pPr indent="-317500" lvl="0" marL="914400" rtl="0" algn="l">
              <a:lnSpc>
                <a:spcPct val="150000"/>
              </a:lnSpc>
              <a:spcBef>
                <a:spcPts val="0"/>
              </a:spcBef>
              <a:spcAft>
                <a:spcPts val="0"/>
              </a:spcAft>
              <a:buClr>
                <a:schemeClr val="dk1"/>
              </a:buClr>
              <a:buSzPts val="1400"/>
              <a:buChar char="●"/>
            </a:pPr>
            <a:r>
              <a:rPr lang="zh-TW" sz="1400">
                <a:solidFill>
                  <a:schemeClr val="dk1"/>
                </a:solidFill>
              </a:rPr>
              <a:t>Interpretation of X-rays, CT scans &amp; MRIs</a:t>
            </a:r>
            <a:endParaRPr sz="1400">
              <a:solidFill>
                <a:schemeClr val="dk1"/>
              </a:solidFill>
            </a:endParaRPr>
          </a:p>
          <a:p>
            <a:pPr indent="-317500" lvl="0" marL="914400" rtl="0" algn="l">
              <a:lnSpc>
                <a:spcPct val="150000"/>
              </a:lnSpc>
              <a:spcBef>
                <a:spcPts val="0"/>
              </a:spcBef>
              <a:spcAft>
                <a:spcPts val="0"/>
              </a:spcAft>
              <a:buClr>
                <a:schemeClr val="dk1"/>
              </a:buClr>
              <a:buSzPts val="1400"/>
              <a:buChar char="●"/>
            </a:pPr>
            <a:r>
              <a:rPr lang="zh-TW" sz="1400">
                <a:solidFill>
                  <a:schemeClr val="dk1"/>
                </a:solidFill>
              </a:rPr>
              <a:t>Detection and localization of abnormalities</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zh-TW" sz="1400">
                <a:solidFill>
                  <a:schemeClr val="dk1"/>
                </a:solidFill>
              </a:rPr>
              <a:t>Multiple </a:t>
            </a:r>
            <a:r>
              <a:rPr lang="zh-TW" sz="1400">
                <a:solidFill>
                  <a:srgbClr val="0000FF"/>
                </a:solidFill>
              </a:rPr>
              <a:t>advantages </a:t>
            </a:r>
            <a:r>
              <a:rPr lang="zh-TW" sz="1400">
                <a:solidFill>
                  <a:schemeClr val="dk1"/>
                </a:solidFill>
              </a:rPr>
              <a:t>in </a:t>
            </a:r>
            <a:r>
              <a:rPr lang="zh-TW" sz="1400">
                <a:solidFill>
                  <a:srgbClr val="0000FF"/>
                </a:solidFill>
              </a:rPr>
              <a:t>medical diagnosis</a:t>
            </a:r>
            <a:endParaRPr sz="1400">
              <a:solidFill>
                <a:srgbClr val="0000FF"/>
              </a:solidFill>
            </a:endParaRPr>
          </a:p>
          <a:p>
            <a:pPr indent="-317500" lvl="1" marL="914400" rtl="0" algn="l">
              <a:lnSpc>
                <a:spcPct val="150000"/>
              </a:lnSpc>
              <a:spcBef>
                <a:spcPts val="0"/>
              </a:spcBef>
              <a:spcAft>
                <a:spcPts val="0"/>
              </a:spcAft>
              <a:buClr>
                <a:schemeClr val="dk1"/>
              </a:buClr>
              <a:buSzPts val="1400"/>
              <a:buChar char="○"/>
            </a:pPr>
            <a:r>
              <a:rPr lang="zh-TW">
                <a:solidFill>
                  <a:schemeClr val="dk1"/>
                </a:solidFill>
              </a:rPr>
              <a:t>Enhanced accuracy </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zh-TW">
                <a:solidFill>
                  <a:schemeClr val="dk1"/>
                </a:solidFill>
              </a:rPr>
              <a:t>Efficiency</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zh-TW">
                <a:solidFill>
                  <a:schemeClr val="dk1"/>
                </a:solidFill>
              </a:rPr>
              <a:t>Scalability</a:t>
            </a:r>
            <a:endParaRPr/>
          </a:p>
        </p:txBody>
      </p:sp>
      <p:sp>
        <p:nvSpPr>
          <p:cNvPr id="300" name="Google Shape;30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Appendix 1</a:t>
            </a:r>
            <a:endParaRPr/>
          </a:p>
        </p:txBody>
      </p:sp>
      <p:sp>
        <p:nvSpPr>
          <p:cNvPr id="301" name="Google Shape;301;p37"/>
          <p:cNvSpPr txBox="1"/>
          <p:nvPr/>
        </p:nvSpPr>
        <p:spPr>
          <a:xfrm>
            <a:off x="311700" y="955075"/>
            <a:ext cx="642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More background information</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p:nvPr/>
        </p:nvSpPr>
        <p:spPr>
          <a:xfrm>
            <a:off x="1883100" y="1479575"/>
            <a:ext cx="5388600" cy="3387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pic>
        <p:nvPicPr>
          <p:cNvPr id="307" name="Google Shape;307;p38"/>
          <p:cNvPicPr preferRelativeResize="0"/>
          <p:nvPr/>
        </p:nvPicPr>
        <p:blipFill rotWithShape="1">
          <a:blip r:embed="rId3">
            <a:alphaModFix/>
          </a:blip>
          <a:srcRect b="34002" l="3968" r="9765" t="0"/>
          <a:stretch/>
        </p:blipFill>
        <p:spPr>
          <a:xfrm>
            <a:off x="2170500" y="3585850"/>
            <a:ext cx="4132875" cy="939376"/>
          </a:xfrm>
          <a:prstGeom prst="rect">
            <a:avLst/>
          </a:prstGeom>
          <a:noFill/>
          <a:ln>
            <a:noFill/>
          </a:ln>
        </p:spPr>
      </p:pic>
      <p:sp>
        <p:nvSpPr>
          <p:cNvPr id="308" name="Google Shape;308;p38"/>
          <p:cNvSpPr txBox="1"/>
          <p:nvPr/>
        </p:nvSpPr>
        <p:spPr>
          <a:xfrm>
            <a:off x="2170488" y="1572838"/>
            <a:ext cx="4827000" cy="42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zh-TW" sz="1300">
                <a:solidFill>
                  <a:schemeClr val="dk2"/>
                </a:solidFill>
              </a:rPr>
              <a:t>Modified ResNet50 </a:t>
            </a:r>
            <a:endParaRPr b="1" sz="1300">
              <a:solidFill>
                <a:schemeClr val="dk2"/>
              </a:solidFill>
            </a:endParaRPr>
          </a:p>
        </p:txBody>
      </p:sp>
      <p:sp>
        <p:nvSpPr>
          <p:cNvPr id="309" name="Google Shape;309;p38"/>
          <p:cNvSpPr/>
          <p:nvPr/>
        </p:nvSpPr>
        <p:spPr>
          <a:xfrm>
            <a:off x="5174950" y="3506925"/>
            <a:ext cx="1195500" cy="1086900"/>
          </a:xfrm>
          <a:prstGeom prst="roundRect">
            <a:avLst>
              <a:gd fmla="val 16667" name="adj"/>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38"/>
          <p:cNvSpPr/>
          <p:nvPr/>
        </p:nvSpPr>
        <p:spPr>
          <a:xfrm>
            <a:off x="5659750" y="3197913"/>
            <a:ext cx="225900" cy="185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38"/>
          <p:cNvSpPr txBox="1"/>
          <p:nvPr/>
        </p:nvSpPr>
        <p:spPr>
          <a:xfrm>
            <a:off x="2016900" y="1962500"/>
            <a:ext cx="5254800" cy="689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D0D0D"/>
              </a:buClr>
              <a:buSzPts val="1200"/>
              <a:buFont typeface="Inter"/>
              <a:buChar char="●"/>
            </a:pPr>
            <a:r>
              <a:rPr lang="zh-TW" sz="1000">
                <a:solidFill>
                  <a:srgbClr val="0D0D0D"/>
                </a:solidFill>
                <a:latin typeface="Inter"/>
                <a:ea typeface="Inter"/>
                <a:cs typeface="Inter"/>
                <a:sym typeface="Inter"/>
              </a:rPr>
              <a:t>Based on ResNet50 pre-trained on the</a:t>
            </a:r>
            <a:r>
              <a:rPr b="1" lang="zh-TW" sz="1100">
                <a:solidFill>
                  <a:srgbClr val="2423FF"/>
                </a:solidFill>
                <a:latin typeface="Inter"/>
                <a:ea typeface="Inter"/>
                <a:cs typeface="Inter"/>
                <a:sym typeface="Inter"/>
              </a:rPr>
              <a:t> ImageNet-1k</a:t>
            </a:r>
            <a:r>
              <a:rPr lang="zh-TW" sz="1000">
                <a:solidFill>
                  <a:srgbClr val="0D0D0D"/>
                </a:solidFill>
                <a:latin typeface="Inter"/>
                <a:ea typeface="Inter"/>
                <a:cs typeface="Inter"/>
                <a:sym typeface="Inter"/>
              </a:rPr>
              <a:t> dataset.</a:t>
            </a:r>
            <a:endParaRPr sz="1000">
              <a:solidFill>
                <a:srgbClr val="0D0D0D"/>
              </a:solidFill>
              <a:latin typeface="Inter"/>
              <a:ea typeface="Inter"/>
              <a:cs typeface="Inter"/>
              <a:sym typeface="Inter"/>
            </a:endParaRPr>
          </a:p>
          <a:p>
            <a:pPr indent="-292100" lvl="0" marL="457200" rtl="0" algn="l">
              <a:lnSpc>
                <a:spcPct val="115000"/>
              </a:lnSpc>
              <a:spcBef>
                <a:spcPts val="0"/>
              </a:spcBef>
              <a:spcAft>
                <a:spcPts val="0"/>
              </a:spcAft>
              <a:buClr>
                <a:srgbClr val="0D0D0D"/>
              </a:buClr>
              <a:buSzPts val="1000"/>
              <a:buFont typeface="Inter"/>
              <a:buChar char="●"/>
            </a:pPr>
            <a:r>
              <a:rPr lang="zh-TW" sz="1000">
                <a:solidFill>
                  <a:srgbClr val="0D0D0D"/>
                </a:solidFill>
                <a:latin typeface="Inter"/>
                <a:ea typeface="Inter"/>
                <a:cs typeface="Inter"/>
                <a:sym typeface="Inter"/>
              </a:rPr>
              <a:t>From python package </a:t>
            </a:r>
            <a:r>
              <a:rPr b="1" lang="zh-TW" sz="1000">
                <a:solidFill>
                  <a:srgbClr val="2423FF"/>
                </a:solidFill>
                <a:latin typeface="Inter"/>
                <a:ea typeface="Inter"/>
                <a:cs typeface="Inter"/>
                <a:sym typeface="Inter"/>
              </a:rPr>
              <a:t>`timm`</a:t>
            </a:r>
            <a:r>
              <a:rPr lang="zh-TW" sz="1000">
                <a:solidFill>
                  <a:srgbClr val="0D0D0D"/>
                </a:solidFill>
                <a:latin typeface="Inter"/>
                <a:ea typeface="Inter"/>
                <a:cs typeface="Inter"/>
                <a:sym typeface="Inter"/>
              </a:rPr>
              <a:t>, including enhancements that boost accuracy and efficiency. </a:t>
            </a:r>
            <a:endParaRPr sz="1800">
              <a:solidFill>
                <a:schemeClr val="dk2"/>
              </a:solidFill>
            </a:endParaRPr>
          </a:p>
        </p:txBody>
      </p:sp>
      <p:sp>
        <p:nvSpPr>
          <p:cNvPr id="312" name="Google Shape;31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Appendix 2</a:t>
            </a:r>
            <a:endParaRPr/>
          </a:p>
        </p:txBody>
      </p:sp>
      <p:sp>
        <p:nvSpPr>
          <p:cNvPr id="313" name="Google Shape;313;p38"/>
          <p:cNvSpPr txBox="1"/>
          <p:nvPr/>
        </p:nvSpPr>
        <p:spPr>
          <a:xfrm>
            <a:off x="311700" y="955075"/>
            <a:ext cx="642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Transfer Learning for ResNet50</a:t>
            </a:r>
            <a:endParaRPr sz="1800">
              <a:solidFill>
                <a:schemeClr val="dk2"/>
              </a:solidFill>
            </a:endParaRPr>
          </a:p>
        </p:txBody>
      </p:sp>
      <p:sp>
        <p:nvSpPr>
          <p:cNvPr id="314" name="Google Shape;314;p38"/>
          <p:cNvSpPr txBox="1"/>
          <p:nvPr/>
        </p:nvSpPr>
        <p:spPr>
          <a:xfrm>
            <a:off x="4075200" y="2693925"/>
            <a:ext cx="3196500" cy="6897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1200"/>
              </a:spcAft>
              <a:buNone/>
            </a:pPr>
            <a:r>
              <a:rPr b="1" lang="zh-TW" sz="1000">
                <a:solidFill>
                  <a:schemeClr val="dk2"/>
                </a:solidFill>
              </a:rPr>
              <a:t>modify to match the binary class/ 8 disease classes</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Appendix 3</a:t>
            </a:r>
            <a:endParaRPr/>
          </a:p>
        </p:txBody>
      </p:sp>
      <p:sp>
        <p:nvSpPr>
          <p:cNvPr id="320" name="Google Shape;320;p39"/>
          <p:cNvSpPr txBox="1"/>
          <p:nvPr/>
        </p:nvSpPr>
        <p:spPr>
          <a:xfrm>
            <a:off x="311700" y="955075"/>
            <a:ext cx="642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ResNet50 &amp; ViT Hyperparameters</a:t>
            </a:r>
            <a:endParaRPr sz="1800">
              <a:solidFill>
                <a:schemeClr val="dk2"/>
              </a:solidFill>
            </a:endParaRPr>
          </a:p>
        </p:txBody>
      </p:sp>
      <p:sp>
        <p:nvSpPr>
          <p:cNvPr id="321" name="Google Shape;321;p39"/>
          <p:cNvSpPr txBox="1"/>
          <p:nvPr/>
        </p:nvSpPr>
        <p:spPr>
          <a:xfrm>
            <a:off x="551450" y="1804725"/>
            <a:ext cx="6687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Batch size: 128</a:t>
            </a:r>
            <a:endParaRPr sz="1800">
              <a:solidFill>
                <a:schemeClr val="dk2"/>
              </a:solidFill>
            </a:endParaRPr>
          </a:p>
          <a:p>
            <a:pPr indent="0" lvl="0" marL="0" rtl="0" algn="l">
              <a:spcBef>
                <a:spcPts val="0"/>
              </a:spcBef>
              <a:spcAft>
                <a:spcPts val="0"/>
              </a:spcAft>
              <a:buClr>
                <a:schemeClr val="dk1"/>
              </a:buClr>
              <a:buSzPts val="1100"/>
              <a:buFont typeface="Arial"/>
              <a:buNone/>
            </a:pPr>
            <a:r>
              <a:rPr lang="zh-TW" sz="1800">
                <a:solidFill>
                  <a:schemeClr val="dk2"/>
                </a:solidFill>
              </a:rPr>
              <a:t>Epoch: 30</a:t>
            </a:r>
            <a:endParaRPr sz="1800">
              <a:solidFill>
                <a:schemeClr val="dk2"/>
              </a:solidFill>
            </a:endParaRPr>
          </a:p>
          <a:p>
            <a:pPr indent="0" lvl="0" marL="0" rtl="0" algn="l">
              <a:spcBef>
                <a:spcPts val="0"/>
              </a:spcBef>
              <a:spcAft>
                <a:spcPts val="0"/>
              </a:spcAft>
              <a:buNone/>
            </a:pPr>
            <a:r>
              <a:rPr lang="zh-TW" sz="1800">
                <a:solidFill>
                  <a:schemeClr val="dk2"/>
                </a:solidFill>
              </a:rPr>
              <a:t>Learning rate: 0.01</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Appendix 4</a:t>
            </a:r>
            <a:endParaRPr/>
          </a:p>
        </p:txBody>
      </p:sp>
      <p:pic>
        <p:nvPicPr>
          <p:cNvPr id="327" name="Google Shape;327;p40"/>
          <p:cNvPicPr preferRelativeResize="0"/>
          <p:nvPr/>
        </p:nvPicPr>
        <p:blipFill>
          <a:blip r:embed="rId3">
            <a:alphaModFix/>
          </a:blip>
          <a:stretch>
            <a:fillRect/>
          </a:stretch>
        </p:blipFill>
        <p:spPr>
          <a:xfrm>
            <a:off x="1739075" y="1529025"/>
            <a:ext cx="5665850" cy="3198876"/>
          </a:xfrm>
          <a:prstGeom prst="rect">
            <a:avLst/>
          </a:prstGeom>
          <a:noFill/>
          <a:ln>
            <a:noFill/>
          </a:ln>
        </p:spPr>
      </p:pic>
      <p:sp>
        <p:nvSpPr>
          <p:cNvPr id="328" name="Google Shape;328;p40"/>
          <p:cNvSpPr txBox="1"/>
          <p:nvPr/>
        </p:nvSpPr>
        <p:spPr>
          <a:xfrm>
            <a:off x="311700" y="955075"/>
            <a:ext cx="642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Result: Autoencoder Reconstruction</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1"/>
          <p:cNvPicPr preferRelativeResize="0"/>
          <p:nvPr/>
        </p:nvPicPr>
        <p:blipFill rotWithShape="1">
          <a:blip r:embed="rId3">
            <a:alphaModFix/>
          </a:blip>
          <a:srcRect b="9944" l="29132" r="28973" t="35476"/>
          <a:stretch/>
        </p:blipFill>
        <p:spPr>
          <a:xfrm>
            <a:off x="621888" y="1952825"/>
            <a:ext cx="3804840" cy="3065774"/>
          </a:xfrm>
          <a:prstGeom prst="rect">
            <a:avLst/>
          </a:prstGeom>
          <a:noFill/>
          <a:ln>
            <a:noFill/>
          </a:ln>
        </p:spPr>
      </p:pic>
      <p:sp>
        <p:nvSpPr>
          <p:cNvPr id="334" name="Google Shape;334;p41"/>
          <p:cNvSpPr txBox="1"/>
          <p:nvPr>
            <p:ph type="title"/>
          </p:nvPr>
        </p:nvSpPr>
        <p:spPr>
          <a:xfrm>
            <a:off x="392925" y="1258013"/>
            <a:ext cx="4033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TW" sz="1820"/>
              <a:t>Binary Classification: Kmeans</a:t>
            </a:r>
            <a:endParaRPr sz="1820"/>
          </a:p>
        </p:txBody>
      </p:sp>
      <p:sp>
        <p:nvSpPr>
          <p:cNvPr id="335" name="Google Shape;335;p41"/>
          <p:cNvSpPr txBox="1"/>
          <p:nvPr>
            <p:ph type="title"/>
          </p:nvPr>
        </p:nvSpPr>
        <p:spPr>
          <a:xfrm>
            <a:off x="4717275" y="1258025"/>
            <a:ext cx="4376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TW" sz="1820"/>
              <a:t>Binary Classification: GMM</a:t>
            </a:r>
            <a:endParaRPr sz="1820"/>
          </a:p>
        </p:txBody>
      </p:sp>
      <p:pic>
        <p:nvPicPr>
          <p:cNvPr id="336" name="Google Shape;336;p41"/>
          <p:cNvPicPr preferRelativeResize="0"/>
          <p:nvPr/>
        </p:nvPicPr>
        <p:blipFill rotWithShape="1">
          <a:blip r:embed="rId4">
            <a:alphaModFix/>
          </a:blip>
          <a:srcRect b="13224" l="30434" r="37579" t="38172"/>
          <a:stretch/>
        </p:blipFill>
        <p:spPr>
          <a:xfrm>
            <a:off x="4717271" y="2071235"/>
            <a:ext cx="3804840" cy="2828949"/>
          </a:xfrm>
          <a:prstGeom prst="rect">
            <a:avLst/>
          </a:prstGeom>
          <a:noFill/>
          <a:ln>
            <a:noFill/>
          </a:ln>
        </p:spPr>
      </p:pic>
      <p:sp>
        <p:nvSpPr>
          <p:cNvPr id="337" name="Google Shape;337;p41"/>
          <p:cNvSpPr txBox="1"/>
          <p:nvPr>
            <p:ph type="title"/>
          </p:nvPr>
        </p:nvSpPr>
        <p:spPr>
          <a:xfrm>
            <a:off x="311700" y="282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Appendix 5</a:t>
            </a:r>
            <a:endParaRPr/>
          </a:p>
        </p:txBody>
      </p:sp>
      <p:sp>
        <p:nvSpPr>
          <p:cNvPr id="338" name="Google Shape;338;p41"/>
          <p:cNvSpPr txBox="1"/>
          <p:nvPr/>
        </p:nvSpPr>
        <p:spPr>
          <a:xfrm>
            <a:off x="311700" y="796325"/>
            <a:ext cx="642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Clustering Calibrition</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0" y="9"/>
            <a:ext cx="9143999" cy="5109882"/>
          </a:xfrm>
          <a:prstGeom prst="rect">
            <a:avLst/>
          </a:prstGeom>
          <a:noFill/>
          <a:ln>
            <a:noFill/>
          </a:ln>
        </p:spPr>
      </p:pic>
      <p:sp>
        <p:nvSpPr>
          <p:cNvPr id="68" name="Google Shape;68;p15"/>
          <p:cNvSpPr txBox="1"/>
          <p:nvPr>
            <p:ph type="title"/>
          </p:nvPr>
        </p:nvSpPr>
        <p:spPr>
          <a:xfrm>
            <a:off x="221525" y="2088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zh-TW" sz="3620">
                <a:solidFill>
                  <a:srgbClr val="FFFFFF"/>
                </a:solidFill>
                <a:latin typeface="Inter"/>
                <a:ea typeface="Inter"/>
                <a:cs typeface="Inter"/>
                <a:sym typeface="Inter"/>
              </a:rPr>
              <a:t>Introduction</a:t>
            </a:r>
            <a:endParaRPr b="1" sz="3620">
              <a:solidFill>
                <a:srgbClr val="FFFFFF"/>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txBox="1"/>
          <p:nvPr>
            <p:ph type="title"/>
          </p:nvPr>
        </p:nvSpPr>
        <p:spPr>
          <a:xfrm>
            <a:off x="392925" y="1258013"/>
            <a:ext cx="4033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TW" sz="1820"/>
              <a:t>Multi-Class </a:t>
            </a:r>
            <a:r>
              <a:rPr lang="zh-TW" sz="1820"/>
              <a:t>Classification: Kmeans</a:t>
            </a:r>
            <a:endParaRPr sz="1820"/>
          </a:p>
        </p:txBody>
      </p:sp>
      <p:sp>
        <p:nvSpPr>
          <p:cNvPr id="344" name="Google Shape;344;p42"/>
          <p:cNvSpPr txBox="1"/>
          <p:nvPr>
            <p:ph type="title"/>
          </p:nvPr>
        </p:nvSpPr>
        <p:spPr>
          <a:xfrm>
            <a:off x="4717275" y="1258025"/>
            <a:ext cx="4376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TW" sz="1820"/>
              <a:t>Multi-Class </a:t>
            </a:r>
            <a:r>
              <a:rPr lang="zh-TW" sz="1820"/>
              <a:t>Classification: GMM</a:t>
            </a:r>
            <a:endParaRPr sz="1820"/>
          </a:p>
        </p:txBody>
      </p:sp>
      <p:sp>
        <p:nvSpPr>
          <p:cNvPr id="345" name="Google Shape;345;p42"/>
          <p:cNvSpPr txBox="1"/>
          <p:nvPr>
            <p:ph type="title"/>
          </p:nvPr>
        </p:nvSpPr>
        <p:spPr>
          <a:xfrm>
            <a:off x="311700" y="282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Appendix 5</a:t>
            </a:r>
            <a:endParaRPr/>
          </a:p>
        </p:txBody>
      </p:sp>
      <p:sp>
        <p:nvSpPr>
          <p:cNvPr id="346" name="Google Shape;346;p42"/>
          <p:cNvSpPr txBox="1"/>
          <p:nvPr/>
        </p:nvSpPr>
        <p:spPr>
          <a:xfrm>
            <a:off x="311700" y="796325"/>
            <a:ext cx="642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Clustering Calibrition</a:t>
            </a:r>
            <a:endParaRPr sz="1800">
              <a:solidFill>
                <a:schemeClr val="dk2"/>
              </a:solidFill>
            </a:endParaRPr>
          </a:p>
        </p:txBody>
      </p:sp>
      <p:pic>
        <p:nvPicPr>
          <p:cNvPr id="347" name="Google Shape;347;p42"/>
          <p:cNvPicPr preferRelativeResize="0"/>
          <p:nvPr/>
        </p:nvPicPr>
        <p:blipFill rotWithShape="1">
          <a:blip r:embed="rId3">
            <a:alphaModFix/>
          </a:blip>
          <a:srcRect b="21280" l="29242" r="28529" t="20653"/>
          <a:stretch/>
        </p:blipFill>
        <p:spPr>
          <a:xfrm>
            <a:off x="480238" y="1830714"/>
            <a:ext cx="3859176" cy="2984837"/>
          </a:xfrm>
          <a:prstGeom prst="rect">
            <a:avLst/>
          </a:prstGeom>
          <a:noFill/>
          <a:ln>
            <a:noFill/>
          </a:ln>
        </p:spPr>
      </p:pic>
      <p:pic>
        <p:nvPicPr>
          <p:cNvPr id="348" name="Google Shape;348;p42"/>
          <p:cNvPicPr preferRelativeResize="0"/>
          <p:nvPr/>
        </p:nvPicPr>
        <p:blipFill rotWithShape="1">
          <a:blip r:embed="rId4">
            <a:alphaModFix/>
          </a:blip>
          <a:srcRect b="23465" l="29893" r="37723" t="27789"/>
          <a:stretch/>
        </p:blipFill>
        <p:spPr>
          <a:xfrm>
            <a:off x="4717275" y="1880375"/>
            <a:ext cx="3407952" cy="2885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Appendix 6</a:t>
            </a:r>
            <a:endParaRPr/>
          </a:p>
        </p:txBody>
      </p:sp>
      <p:pic>
        <p:nvPicPr>
          <p:cNvPr id="354" name="Google Shape;354;p43"/>
          <p:cNvPicPr preferRelativeResize="0"/>
          <p:nvPr/>
        </p:nvPicPr>
        <p:blipFill>
          <a:blip r:embed="rId3">
            <a:alphaModFix/>
          </a:blip>
          <a:stretch>
            <a:fillRect/>
          </a:stretch>
        </p:blipFill>
        <p:spPr>
          <a:xfrm>
            <a:off x="2844926" y="1391150"/>
            <a:ext cx="3454150" cy="3447551"/>
          </a:xfrm>
          <a:prstGeom prst="rect">
            <a:avLst/>
          </a:prstGeom>
          <a:noFill/>
          <a:ln>
            <a:noFill/>
          </a:ln>
        </p:spPr>
      </p:pic>
      <p:sp>
        <p:nvSpPr>
          <p:cNvPr id="355" name="Google Shape;355;p43"/>
          <p:cNvSpPr txBox="1"/>
          <p:nvPr/>
        </p:nvSpPr>
        <p:spPr>
          <a:xfrm>
            <a:off x="311700" y="955075"/>
            <a:ext cx="642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Multiple diagnosis situation for each image</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idx="1" type="body"/>
          </p:nvPr>
        </p:nvSpPr>
        <p:spPr>
          <a:xfrm>
            <a:off x="135025" y="1002625"/>
            <a:ext cx="5518800" cy="36477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chemeClr val="dk1"/>
              </a:buClr>
              <a:buSzPts val="1500"/>
              <a:buChar char="●"/>
            </a:pPr>
            <a:r>
              <a:rPr lang="zh-TW" sz="1500">
                <a:solidFill>
                  <a:srgbClr val="0000FF"/>
                </a:solidFill>
              </a:rPr>
              <a:t>ChestX-ray14</a:t>
            </a:r>
            <a:r>
              <a:rPr lang="zh-TW" sz="1500">
                <a:solidFill>
                  <a:schemeClr val="dk1"/>
                </a:solidFill>
              </a:rPr>
              <a:t> database contain 112,120 </a:t>
            </a:r>
            <a:r>
              <a:rPr lang="zh-TW" sz="1500">
                <a:solidFill>
                  <a:srgbClr val="0000FF"/>
                </a:solidFill>
              </a:rPr>
              <a:t>frontal-view </a:t>
            </a:r>
            <a:r>
              <a:rPr lang="zh-TW" sz="1500">
                <a:solidFill>
                  <a:schemeClr val="dk1"/>
                </a:solidFill>
              </a:rPr>
              <a:t>X-ray images annotated with 14 thoracic disease labels</a:t>
            </a:r>
            <a:endParaRPr sz="1500">
              <a:solidFill>
                <a:schemeClr val="dk1"/>
              </a:solidFill>
            </a:endParaRPr>
          </a:p>
          <a:p>
            <a:pPr indent="-323850" lvl="0" marL="457200" rtl="0" algn="just">
              <a:lnSpc>
                <a:spcPct val="150000"/>
              </a:lnSpc>
              <a:spcBef>
                <a:spcPts val="0"/>
              </a:spcBef>
              <a:spcAft>
                <a:spcPts val="0"/>
              </a:spcAft>
              <a:buClr>
                <a:schemeClr val="dk1"/>
              </a:buClr>
              <a:buSzPts val="1500"/>
              <a:buChar char="●"/>
            </a:pPr>
            <a:r>
              <a:rPr lang="zh-TW" sz="1500">
                <a:solidFill>
                  <a:schemeClr val="dk1"/>
                </a:solidFill>
              </a:rPr>
              <a:t>Valuable resource for training and testing </a:t>
            </a:r>
            <a:r>
              <a:rPr lang="zh-TW" sz="1500">
                <a:solidFill>
                  <a:srgbClr val="0000FF"/>
                </a:solidFill>
              </a:rPr>
              <a:t>multiclass classification models</a:t>
            </a:r>
            <a:r>
              <a:rPr lang="zh-TW" sz="1500">
                <a:solidFill>
                  <a:schemeClr val="dk1"/>
                </a:solidFill>
              </a:rPr>
              <a:t> for </a:t>
            </a:r>
            <a:r>
              <a:rPr lang="zh-TW" sz="1500">
                <a:solidFill>
                  <a:srgbClr val="0000FF"/>
                </a:solidFill>
              </a:rPr>
              <a:t>thoracic disease</a:t>
            </a:r>
            <a:r>
              <a:rPr lang="zh-TW" sz="1500">
                <a:solidFill>
                  <a:schemeClr val="accent1"/>
                </a:solidFill>
              </a:rPr>
              <a:t> </a:t>
            </a:r>
            <a:r>
              <a:rPr lang="zh-TW" sz="1500">
                <a:solidFill>
                  <a:schemeClr val="dk1"/>
                </a:solidFill>
              </a:rPr>
              <a:t>diagnostics</a:t>
            </a:r>
            <a:endParaRPr sz="1500">
              <a:solidFill>
                <a:schemeClr val="dk1"/>
              </a:solidFill>
            </a:endParaRPr>
          </a:p>
          <a:p>
            <a:pPr indent="-323850" lvl="0" marL="457200" rtl="0" algn="just">
              <a:lnSpc>
                <a:spcPct val="150000"/>
              </a:lnSpc>
              <a:spcBef>
                <a:spcPts val="0"/>
              </a:spcBef>
              <a:spcAft>
                <a:spcPts val="0"/>
              </a:spcAft>
              <a:buClr>
                <a:schemeClr val="dk1"/>
              </a:buClr>
              <a:buSzPts val="1500"/>
              <a:buChar char="●"/>
            </a:pPr>
            <a:r>
              <a:rPr lang="zh-TW" sz="1500">
                <a:solidFill>
                  <a:srgbClr val="0000FF"/>
                </a:solidFill>
              </a:rPr>
              <a:t>Multiclass classification</a:t>
            </a:r>
            <a:r>
              <a:rPr lang="zh-TW" sz="1500">
                <a:solidFill>
                  <a:schemeClr val="dk1"/>
                </a:solidFill>
              </a:rPr>
              <a:t> tasks were performed</a:t>
            </a:r>
            <a:r>
              <a:rPr lang="zh-TW" sz="1500">
                <a:solidFill>
                  <a:srgbClr val="0000FF"/>
                </a:solidFill>
              </a:rPr>
              <a:t> </a:t>
            </a:r>
            <a:r>
              <a:rPr lang="zh-TW" sz="1500">
                <a:solidFill>
                  <a:schemeClr val="dk1"/>
                </a:solidFill>
              </a:rPr>
              <a:t>using different </a:t>
            </a:r>
            <a:r>
              <a:rPr lang="zh-TW" sz="1500">
                <a:solidFill>
                  <a:srgbClr val="0000FF"/>
                </a:solidFill>
              </a:rPr>
              <a:t>CNN </a:t>
            </a:r>
            <a:r>
              <a:rPr lang="zh-TW" sz="1500">
                <a:solidFill>
                  <a:schemeClr val="dk1"/>
                </a:solidFill>
              </a:rPr>
              <a:t>models, with </a:t>
            </a:r>
            <a:r>
              <a:rPr lang="zh-TW" sz="1500">
                <a:solidFill>
                  <a:srgbClr val="0000FF"/>
                </a:solidFill>
              </a:rPr>
              <a:t>ResNet50 </a:t>
            </a:r>
            <a:r>
              <a:rPr lang="zh-TW" sz="1500">
                <a:solidFill>
                  <a:schemeClr val="dk1"/>
                </a:solidFill>
              </a:rPr>
              <a:t>emerging as the </a:t>
            </a:r>
            <a:r>
              <a:rPr lang="zh-TW" sz="1500">
                <a:solidFill>
                  <a:srgbClr val="0000FF"/>
                </a:solidFill>
              </a:rPr>
              <a:t>best-performing</a:t>
            </a:r>
            <a:r>
              <a:rPr lang="zh-TW" sz="1500">
                <a:solidFill>
                  <a:schemeClr val="dk1"/>
                </a:solidFill>
              </a:rPr>
              <a:t> model </a:t>
            </a:r>
            <a:endParaRPr sz="1500">
              <a:solidFill>
                <a:schemeClr val="accent1"/>
              </a:solidFill>
            </a:endParaRPr>
          </a:p>
          <a:p>
            <a:pPr indent="-323850" lvl="0" marL="457200" rtl="0" algn="just">
              <a:lnSpc>
                <a:spcPct val="150000"/>
              </a:lnSpc>
              <a:spcBef>
                <a:spcPts val="0"/>
              </a:spcBef>
              <a:spcAft>
                <a:spcPts val="0"/>
              </a:spcAft>
              <a:buClr>
                <a:schemeClr val="dk1"/>
              </a:buClr>
              <a:buSzPts val="1500"/>
              <a:buChar char="●"/>
            </a:pPr>
            <a:r>
              <a:rPr lang="zh-TW" sz="1500">
                <a:solidFill>
                  <a:srgbClr val="0000FF"/>
                </a:solidFill>
              </a:rPr>
              <a:t>Vision transformers (ViTs)</a:t>
            </a:r>
            <a:r>
              <a:rPr lang="zh-TW" sz="1500">
                <a:solidFill>
                  <a:schemeClr val="dk1"/>
                </a:solidFill>
              </a:rPr>
              <a:t> have recently emerged as a </a:t>
            </a:r>
            <a:r>
              <a:rPr lang="zh-TW" sz="1500">
                <a:solidFill>
                  <a:srgbClr val="0000FF"/>
                </a:solidFill>
              </a:rPr>
              <a:t>superior </a:t>
            </a:r>
            <a:r>
              <a:rPr lang="zh-TW" sz="1500">
                <a:solidFill>
                  <a:schemeClr val="dk1"/>
                </a:solidFill>
              </a:rPr>
              <a:t>approach, </a:t>
            </a:r>
            <a:r>
              <a:rPr lang="zh-TW" sz="1500">
                <a:solidFill>
                  <a:schemeClr val="accent2"/>
                </a:solidFill>
              </a:rPr>
              <a:t>surpassing </a:t>
            </a:r>
            <a:r>
              <a:rPr lang="zh-TW" sz="1500">
                <a:solidFill>
                  <a:srgbClr val="0000FF"/>
                </a:solidFill>
              </a:rPr>
              <a:t>CNNs </a:t>
            </a:r>
            <a:r>
              <a:rPr lang="zh-TW" sz="1500">
                <a:solidFill>
                  <a:schemeClr val="dk1"/>
                </a:solidFill>
              </a:rPr>
              <a:t>in performance for image classification tasks</a:t>
            </a:r>
            <a:endParaRPr sz="1500">
              <a:solidFill>
                <a:schemeClr val="dk1"/>
              </a:solidFill>
            </a:endParaRPr>
          </a:p>
        </p:txBody>
      </p:sp>
      <p:pic>
        <p:nvPicPr>
          <p:cNvPr id="74" name="Google Shape;74;p16"/>
          <p:cNvPicPr preferRelativeResize="0"/>
          <p:nvPr/>
        </p:nvPicPr>
        <p:blipFill rotWithShape="1">
          <a:blip r:embed="rId3">
            <a:alphaModFix/>
          </a:blip>
          <a:srcRect b="20211" l="18221" r="19228" t="15727"/>
          <a:stretch/>
        </p:blipFill>
        <p:spPr>
          <a:xfrm>
            <a:off x="5824900" y="1773175"/>
            <a:ext cx="3007402" cy="1752249"/>
          </a:xfrm>
          <a:prstGeom prst="rect">
            <a:avLst/>
          </a:prstGeom>
          <a:noFill/>
          <a:ln>
            <a:noFill/>
          </a:ln>
        </p:spPr>
      </p:pic>
      <p:sp>
        <p:nvSpPr>
          <p:cNvPr id="75" name="Google Shape;75;p16"/>
          <p:cNvSpPr txBox="1"/>
          <p:nvPr>
            <p:ph type="title"/>
          </p:nvPr>
        </p:nvSpPr>
        <p:spPr>
          <a:xfrm>
            <a:off x="0" y="0"/>
            <a:ext cx="9144000" cy="572700"/>
          </a:xfrm>
          <a:prstGeom prst="rect">
            <a:avLst/>
          </a:prstGeom>
          <a:solidFill>
            <a:srgbClr val="9988FF"/>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zh-TW" sz="2620">
                <a:solidFill>
                  <a:schemeClr val="lt1"/>
                </a:solidFill>
              </a:rPr>
              <a:t>Background</a:t>
            </a:r>
            <a:endParaRPr b="1" sz="262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311700" y="1290225"/>
            <a:ext cx="85206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AutoNum type="arabicPeriod"/>
            </a:pPr>
            <a:r>
              <a:rPr lang="zh-TW" sz="1600">
                <a:solidFill>
                  <a:schemeClr val="dk1"/>
                </a:solidFill>
              </a:rPr>
              <a:t>Conduct a </a:t>
            </a:r>
            <a:r>
              <a:rPr lang="zh-TW" sz="1600">
                <a:solidFill>
                  <a:srgbClr val="0000FF"/>
                </a:solidFill>
              </a:rPr>
              <a:t>comparative analysis</a:t>
            </a:r>
            <a:r>
              <a:rPr lang="zh-TW" sz="1600">
                <a:solidFill>
                  <a:schemeClr val="accent1"/>
                </a:solidFill>
              </a:rPr>
              <a:t> </a:t>
            </a:r>
            <a:r>
              <a:rPr lang="zh-TW" sz="1600">
                <a:solidFill>
                  <a:schemeClr val="dk1"/>
                </a:solidFill>
              </a:rPr>
              <a:t>between the </a:t>
            </a:r>
            <a:r>
              <a:rPr lang="zh-TW" sz="1600">
                <a:solidFill>
                  <a:srgbClr val="0000FF"/>
                </a:solidFill>
              </a:rPr>
              <a:t>ResNet50 </a:t>
            </a:r>
            <a:r>
              <a:rPr lang="zh-TW" sz="1600">
                <a:solidFill>
                  <a:schemeClr val="dk1"/>
                </a:solidFill>
              </a:rPr>
              <a:t>and </a:t>
            </a:r>
            <a:r>
              <a:rPr lang="zh-TW" sz="1600">
                <a:solidFill>
                  <a:srgbClr val="0000FF"/>
                </a:solidFill>
              </a:rPr>
              <a:t>ViT </a:t>
            </a:r>
            <a:r>
              <a:rPr lang="zh-TW" sz="1600">
                <a:solidFill>
                  <a:schemeClr val="dk1"/>
                </a:solidFill>
              </a:rPr>
              <a:t>models for </a:t>
            </a:r>
            <a:r>
              <a:rPr lang="zh-TW" sz="1600">
                <a:solidFill>
                  <a:srgbClr val="0000FF"/>
                </a:solidFill>
              </a:rPr>
              <a:t>supervised multi-class classification</a:t>
            </a:r>
            <a:r>
              <a:rPr lang="zh-TW" sz="1600">
                <a:solidFill>
                  <a:schemeClr val="dk1"/>
                </a:solidFill>
              </a:rPr>
              <a:t> tasks using </a:t>
            </a:r>
            <a:r>
              <a:rPr lang="zh-TW" sz="1600">
                <a:solidFill>
                  <a:srgbClr val="0000FF"/>
                </a:solidFill>
              </a:rPr>
              <a:t>ChestX-ray14 </a:t>
            </a:r>
            <a:r>
              <a:rPr lang="zh-TW" sz="1600">
                <a:solidFill>
                  <a:schemeClr val="dk1"/>
                </a:solidFill>
              </a:rPr>
              <a:t>database</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zh-TW" sz="1600">
                <a:solidFill>
                  <a:schemeClr val="dk1"/>
                </a:solidFill>
              </a:rPr>
              <a:t>Explore an </a:t>
            </a:r>
            <a:r>
              <a:rPr lang="zh-TW" sz="1600">
                <a:solidFill>
                  <a:srgbClr val="0000FF"/>
                </a:solidFill>
              </a:rPr>
              <a:t>unsupervised </a:t>
            </a:r>
            <a:r>
              <a:rPr lang="zh-TW" sz="1600">
                <a:solidFill>
                  <a:schemeClr val="dk1"/>
                </a:solidFill>
              </a:rPr>
              <a:t>approach by applying an </a:t>
            </a:r>
            <a:r>
              <a:rPr lang="zh-TW" sz="1600">
                <a:solidFill>
                  <a:srgbClr val="0000FF"/>
                </a:solidFill>
              </a:rPr>
              <a:t>autoencoder </a:t>
            </a:r>
            <a:r>
              <a:rPr lang="zh-TW" sz="1600">
                <a:solidFill>
                  <a:schemeClr val="dk1"/>
                </a:solidFill>
              </a:rPr>
              <a:t>method to extract </a:t>
            </a:r>
            <a:r>
              <a:rPr lang="zh-TW" sz="1600">
                <a:solidFill>
                  <a:srgbClr val="0000FF"/>
                </a:solidFill>
              </a:rPr>
              <a:t>latent representations </a:t>
            </a:r>
            <a:r>
              <a:rPr lang="zh-TW" sz="1600">
                <a:solidFill>
                  <a:schemeClr val="dk1"/>
                </a:solidFill>
              </a:rPr>
              <a:t>from the </a:t>
            </a:r>
            <a:r>
              <a:rPr lang="zh-TW" sz="1600">
                <a:solidFill>
                  <a:srgbClr val="0000FF"/>
                </a:solidFill>
              </a:rPr>
              <a:t>ChestX-ray14</a:t>
            </a:r>
            <a:r>
              <a:rPr lang="zh-TW" sz="1600">
                <a:solidFill>
                  <a:schemeClr val="dk1"/>
                </a:solidFill>
              </a:rPr>
              <a:t> images.</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zh-TW" sz="1600">
                <a:solidFill>
                  <a:schemeClr val="dk1"/>
                </a:solidFill>
              </a:rPr>
              <a:t>Employ </a:t>
            </a:r>
            <a:r>
              <a:rPr lang="zh-TW" sz="1600">
                <a:solidFill>
                  <a:srgbClr val="0000FF"/>
                </a:solidFill>
              </a:rPr>
              <a:t>autoencoder </a:t>
            </a:r>
            <a:r>
              <a:rPr lang="zh-TW" sz="1600">
                <a:solidFill>
                  <a:schemeClr val="dk1"/>
                </a:solidFill>
              </a:rPr>
              <a:t>and </a:t>
            </a:r>
            <a:r>
              <a:rPr lang="zh-TW" sz="1600">
                <a:solidFill>
                  <a:srgbClr val="0000FF"/>
                </a:solidFill>
              </a:rPr>
              <a:t>clustering </a:t>
            </a:r>
            <a:r>
              <a:rPr lang="zh-TW" sz="1600">
                <a:solidFill>
                  <a:schemeClr val="dk1"/>
                </a:solidFill>
              </a:rPr>
              <a:t>techniques on </a:t>
            </a:r>
            <a:r>
              <a:rPr lang="zh-TW" sz="1600">
                <a:solidFill>
                  <a:srgbClr val="0000FF"/>
                </a:solidFill>
              </a:rPr>
              <a:t>ChestX-ray14</a:t>
            </a:r>
            <a:r>
              <a:rPr lang="zh-TW" sz="1600">
                <a:solidFill>
                  <a:schemeClr val="dk1"/>
                </a:solidFill>
              </a:rPr>
              <a:t> images to unveil </a:t>
            </a:r>
            <a:r>
              <a:rPr lang="zh-TW" sz="1600">
                <a:solidFill>
                  <a:srgbClr val="0000FF"/>
                </a:solidFill>
              </a:rPr>
              <a:t>latent patterns </a:t>
            </a:r>
            <a:r>
              <a:rPr lang="zh-TW" sz="1600">
                <a:solidFill>
                  <a:schemeClr val="dk1"/>
                </a:solidFill>
              </a:rPr>
              <a:t>and </a:t>
            </a:r>
            <a:r>
              <a:rPr lang="zh-TW" sz="1600">
                <a:solidFill>
                  <a:srgbClr val="0000FF"/>
                </a:solidFill>
              </a:rPr>
              <a:t>groupings </a:t>
            </a:r>
            <a:r>
              <a:rPr lang="zh-TW" sz="1600">
                <a:solidFill>
                  <a:schemeClr val="dk1"/>
                </a:solidFill>
              </a:rPr>
              <a:t>within the dataset</a:t>
            </a:r>
            <a:endParaRPr sz="1600">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zh-TW" sz="1600">
                <a:solidFill>
                  <a:schemeClr val="dk1"/>
                </a:solidFill>
              </a:rPr>
              <a:t>Gain a comprehensive </a:t>
            </a:r>
            <a:r>
              <a:rPr lang="zh-TW" sz="1600">
                <a:solidFill>
                  <a:srgbClr val="0000FF"/>
                </a:solidFill>
              </a:rPr>
              <a:t>understanding </a:t>
            </a:r>
            <a:r>
              <a:rPr lang="zh-TW" sz="1600">
                <a:solidFill>
                  <a:schemeClr val="dk1"/>
                </a:solidFill>
              </a:rPr>
              <a:t>of the </a:t>
            </a:r>
            <a:r>
              <a:rPr lang="zh-TW" sz="1600">
                <a:solidFill>
                  <a:srgbClr val="0000FF"/>
                </a:solidFill>
              </a:rPr>
              <a:t>strengths </a:t>
            </a:r>
            <a:r>
              <a:rPr lang="zh-TW" sz="1600">
                <a:solidFill>
                  <a:schemeClr val="dk1"/>
                </a:solidFill>
              </a:rPr>
              <a:t>and </a:t>
            </a:r>
            <a:r>
              <a:rPr lang="zh-TW" sz="1600">
                <a:solidFill>
                  <a:srgbClr val="0000FF"/>
                </a:solidFill>
              </a:rPr>
              <a:t>limitations </a:t>
            </a:r>
            <a:r>
              <a:rPr lang="zh-TW" sz="1600">
                <a:solidFill>
                  <a:schemeClr val="dk1"/>
                </a:solidFill>
              </a:rPr>
              <a:t>of each approach in </a:t>
            </a:r>
            <a:r>
              <a:rPr lang="zh-TW" sz="1600">
                <a:solidFill>
                  <a:srgbClr val="0000FF"/>
                </a:solidFill>
              </a:rPr>
              <a:t>thoracic disease</a:t>
            </a:r>
            <a:r>
              <a:rPr lang="zh-TW" sz="1600">
                <a:solidFill>
                  <a:schemeClr val="dk1"/>
                </a:solidFill>
              </a:rPr>
              <a:t> identification and </a:t>
            </a:r>
            <a:r>
              <a:rPr lang="zh-TW" sz="1600">
                <a:solidFill>
                  <a:srgbClr val="0000FF"/>
                </a:solidFill>
              </a:rPr>
              <a:t>image analysis</a:t>
            </a:r>
            <a:r>
              <a:rPr lang="zh-TW" sz="1600">
                <a:solidFill>
                  <a:schemeClr val="dk1"/>
                </a:solidFill>
              </a:rPr>
              <a:t> tasks.</a:t>
            </a:r>
            <a:endParaRPr sz="1600">
              <a:solidFill>
                <a:schemeClr val="dk1"/>
              </a:solidFill>
            </a:endParaRPr>
          </a:p>
        </p:txBody>
      </p:sp>
      <p:sp>
        <p:nvSpPr>
          <p:cNvPr id="81" name="Google Shape;81;p17"/>
          <p:cNvSpPr txBox="1"/>
          <p:nvPr>
            <p:ph type="title"/>
          </p:nvPr>
        </p:nvSpPr>
        <p:spPr>
          <a:xfrm>
            <a:off x="0" y="0"/>
            <a:ext cx="9144000" cy="572700"/>
          </a:xfrm>
          <a:prstGeom prst="rect">
            <a:avLst/>
          </a:prstGeom>
          <a:solidFill>
            <a:srgbClr val="9988FF"/>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zh-TW" sz="2620">
                <a:solidFill>
                  <a:schemeClr val="lt1"/>
                </a:solidFill>
              </a:rPr>
              <a:t>Objectives</a:t>
            </a:r>
            <a:endParaRPr b="1" sz="262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0" y="0"/>
            <a:ext cx="9143999" cy="5143501"/>
          </a:xfrm>
          <a:prstGeom prst="rect">
            <a:avLst/>
          </a:prstGeom>
          <a:noFill/>
          <a:ln>
            <a:noFill/>
          </a:ln>
        </p:spPr>
      </p:pic>
      <p:sp>
        <p:nvSpPr>
          <p:cNvPr id="87" name="Google Shape;87;p18"/>
          <p:cNvSpPr txBox="1"/>
          <p:nvPr>
            <p:ph type="title"/>
          </p:nvPr>
        </p:nvSpPr>
        <p:spPr>
          <a:xfrm>
            <a:off x="221525" y="2088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zh-TW" sz="3620">
                <a:solidFill>
                  <a:srgbClr val="FFFFFF"/>
                </a:solidFill>
                <a:latin typeface="Inter"/>
                <a:ea typeface="Inter"/>
                <a:cs typeface="Inter"/>
                <a:sym typeface="Inter"/>
              </a:rPr>
              <a:t>Methodology</a:t>
            </a:r>
            <a:endParaRPr b="1" sz="3620">
              <a:solidFill>
                <a:srgbClr val="FFFFFF"/>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p:nvPr/>
        </p:nvSpPr>
        <p:spPr>
          <a:xfrm>
            <a:off x="352050" y="2820500"/>
            <a:ext cx="8552400" cy="1212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93" name="Google Shape;93;p19"/>
          <p:cNvSpPr txBox="1"/>
          <p:nvPr>
            <p:ph type="title"/>
          </p:nvPr>
        </p:nvSpPr>
        <p:spPr>
          <a:xfrm>
            <a:off x="0" y="0"/>
            <a:ext cx="9144000" cy="638700"/>
          </a:xfrm>
          <a:prstGeom prst="rect">
            <a:avLst/>
          </a:prstGeom>
          <a:solidFill>
            <a:srgbClr val="9988FF"/>
          </a:solidFill>
        </p:spPr>
        <p:txBody>
          <a:bodyPr anchorCtr="0" anchor="t" bIns="91425" lIns="91425" spcFirstLastPara="1" rIns="91425" wrap="square" tIns="91425">
            <a:normAutofit/>
          </a:bodyPr>
          <a:lstStyle/>
          <a:p>
            <a:pPr indent="0" lvl="0" marL="0" rtl="0" algn="l">
              <a:spcBef>
                <a:spcPts val="0"/>
              </a:spcBef>
              <a:spcAft>
                <a:spcPts val="0"/>
              </a:spcAft>
              <a:buNone/>
            </a:pPr>
            <a:r>
              <a:rPr b="1" lang="zh-TW" sz="2600">
                <a:solidFill>
                  <a:schemeClr val="lt1"/>
                </a:solidFill>
                <a:latin typeface="Inter"/>
                <a:ea typeface="Inter"/>
                <a:cs typeface="Inter"/>
                <a:sym typeface="Inter"/>
              </a:rPr>
              <a:t>Data Source &amp; Data Acquisition</a:t>
            </a:r>
            <a:endParaRPr b="1" sz="2600">
              <a:solidFill>
                <a:schemeClr val="lt1"/>
              </a:solidFill>
              <a:latin typeface="Inter"/>
              <a:ea typeface="Inter"/>
              <a:cs typeface="Inter"/>
              <a:sym typeface="Inter"/>
            </a:endParaRPr>
          </a:p>
        </p:txBody>
      </p:sp>
      <p:sp>
        <p:nvSpPr>
          <p:cNvPr id="94" name="Google Shape;94;p19"/>
          <p:cNvSpPr/>
          <p:nvPr/>
        </p:nvSpPr>
        <p:spPr>
          <a:xfrm>
            <a:off x="311700" y="1174450"/>
            <a:ext cx="8592600" cy="1212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95" name="Google Shape;95;p19"/>
          <p:cNvSpPr txBox="1"/>
          <p:nvPr/>
        </p:nvSpPr>
        <p:spPr>
          <a:xfrm>
            <a:off x="487500" y="1260100"/>
            <a:ext cx="8520600" cy="10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200" u="sng">
                <a:solidFill>
                  <a:schemeClr val="dk1"/>
                </a:solidFill>
                <a:latin typeface="Inter"/>
                <a:ea typeface="Inter"/>
                <a:cs typeface="Inter"/>
                <a:sym typeface="Inter"/>
              </a:rPr>
              <a:t>Data Source: </a:t>
            </a:r>
            <a:endParaRPr b="1" sz="1200" u="sng">
              <a:solidFill>
                <a:schemeClr val="dk1"/>
              </a:solidFill>
              <a:highlight>
                <a:srgbClr val="FFFFFF"/>
              </a:highlight>
              <a:latin typeface="Inter"/>
              <a:ea typeface="Inter"/>
              <a:cs typeface="Inter"/>
              <a:sym typeface="Inter"/>
            </a:endParaRPr>
          </a:p>
          <a:p>
            <a:pPr indent="0" lvl="0" marL="0" rtl="0" algn="l">
              <a:lnSpc>
                <a:spcPct val="115000"/>
              </a:lnSpc>
              <a:spcBef>
                <a:spcPts val="1200"/>
              </a:spcBef>
              <a:spcAft>
                <a:spcPts val="1200"/>
              </a:spcAft>
              <a:buNone/>
            </a:pPr>
            <a:r>
              <a:rPr b="1" lang="zh-TW" sz="1200">
                <a:solidFill>
                  <a:schemeClr val="dk1"/>
                </a:solidFill>
                <a:latin typeface="Inter"/>
                <a:ea typeface="Inter"/>
                <a:cs typeface="Inter"/>
                <a:sym typeface="Inter"/>
              </a:rPr>
              <a:t>ChestX-ray14</a:t>
            </a:r>
            <a:r>
              <a:rPr lang="zh-TW" sz="1200">
                <a:solidFill>
                  <a:schemeClr val="dk1"/>
                </a:solidFill>
                <a:latin typeface="Inter"/>
                <a:ea typeface="Inter"/>
                <a:cs typeface="Inter"/>
                <a:sym typeface="Inter"/>
              </a:rPr>
              <a:t>, which contains frontal-view X-ray images of 30,805 patients with normal chest condition or with one or multiple of 14 </a:t>
            </a:r>
            <a:r>
              <a:rPr lang="zh-TW" sz="1200">
                <a:solidFill>
                  <a:srgbClr val="0D0D0D"/>
                </a:solidFill>
              </a:rPr>
              <a:t>thoracic issues </a:t>
            </a:r>
            <a:r>
              <a:rPr lang="zh-TW" sz="1200">
                <a:solidFill>
                  <a:schemeClr val="dk1"/>
                </a:solidFill>
                <a:latin typeface="Inter"/>
                <a:ea typeface="Inter"/>
                <a:cs typeface="Inter"/>
                <a:sym typeface="Inter"/>
              </a:rPr>
              <a:t>(1992-2015)</a:t>
            </a:r>
            <a:endParaRPr sz="1800">
              <a:solidFill>
                <a:schemeClr val="dk2"/>
              </a:solidFill>
            </a:endParaRPr>
          </a:p>
        </p:txBody>
      </p:sp>
      <p:sp>
        <p:nvSpPr>
          <p:cNvPr id="96" name="Google Shape;96;p19"/>
          <p:cNvSpPr txBox="1"/>
          <p:nvPr/>
        </p:nvSpPr>
        <p:spPr>
          <a:xfrm>
            <a:off x="487500" y="2922200"/>
            <a:ext cx="5226600" cy="100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1200" u="sng">
                <a:solidFill>
                  <a:schemeClr val="dk1"/>
                </a:solidFill>
                <a:latin typeface="Inter"/>
                <a:ea typeface="Inter"/>
                <a:cs typeface="Inter"/>
                <a:sym typeface="Inter"/>
              </a:rPr>
              <a:t>Data Acquisition:</a:t>
            </a:r>
            <a:endParaRPr b="1" sz="1200" u="sng">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zh-TW" sz="1200">
                <a:solidFill>
                  <a:schemeClr val="dk1"/>
                </a:solidFill>
                <a:latin typeface="Inter"/>
                <a:ea typeface="Inter"/>
                <a:cs typeface="Inter"/>
                <a:sym typeface="Inter"/>
              </a:rPr>
              <a:t>Images and labels could be downloaded from </a:t>
            </a:r>
            <a:r>
              <a:rPr lang="zh-TW" sz="1200" u="sng">
                <a:solidFill>
                  <a:schemeClr val="accent5"/>
                </a:solidFill>
                <a:latin typeface="Inter"/>
                <a:ea typeface="Inter"/>
                <a:cs typeface="Inter"/>
                <a:sym typeface="Inter"/>
                <a:hlinkClick r:id="rId3">
                  <a:extLst>
                    <a:ext uri="{A12FA001-AC4F-418D-AE19-62706E023703}">
                      <ahyp:hlinkClr val="tx"/>
                    </a:ext>
                  </a:extLst>
                </a:hlinkClick>
              </a:rPr>
              <a:t>https://paperswithcode.com/dataset/chestx-ray14</a:t>
            </a:r>
            <a:r>
              <a:rPr lang="zh-TW" sz="1200">
                <a:solidFill>
                  <a:srgbClr val="212529"/>
                </a:solidFill>
                <a:latin typeface="Inter"/>
                <a:ea typeface="Inter"/>
                <a:cs typeface="Inter"/>
                <a:sym typeface="Inter"/>
              </a:rPr>
              <a:t> </a:t>
            </a:r>
            <a:endParaRPr sz="1200">
              <a:solidFill>
                <a:srgbClr val="212529"/>
              </a:solidFill>
              <a:latin typeface="Inter"/>
              <a:ea typeface="Inter"/>
              <a:cs typeface="Inter"/>
              <a:sym typeface="Inter"/>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p:nvPr/>
        </p:nvSpPr>
        <p:spPr>
          <a:xfrm>
            <a:off x="112150" y="181950"/>
            <a:ext cx="8872200" cy="47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102" name="Google Shape;102;p20"/>
          <p:cNvSpPr txBox="1"/>
          <p:nvPr>
            <p:ph type="title"/>
          </p:nvPr>
        </p:nvSpPr>
        <p:spPr>
          <a:xfrm>
            <a:off x="4125025" y="193225"/>
            <a:ext cx="490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Data processing &amp; model plan</a:t>
            </a:r>
            <a:endParaRPr/>
          </a:p>
        </p:txBody>
      </p:sp>
      <p:sp>
        <p:nvSpPr>
          <p:cNvPr id="103" name="Google Shape;103;p20"/>
          <p:cNvSpPr txBox="1"/>
          <p:nvPr/>
        </p:nvSpPr>
        <p:spPr>
          <a:xfrm>
            <a:off x="3613450" y="1963750"/>
            <a:ext cx="1444200" cy="650700"/>
          </a:xfrm>
          <a:prstGeom prst="rect">
            <a:avLst/>
          </a:prstGeom>
          <a:solidFill>
            <a:srgbClr val="9988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600">
                <a:solidFill>
                  <a:schemeClr val="lt1"/>
                </a:solidFill>
              </a:rPr>
              <a:t>Training Set (</a:t>
            </a:r>
            <a:r>
              <a:rPr lang="zh-TW" sz="1600">
                <a:solidFill>
                  <a:schemeClr val="lt1"/>
                </a:solidFill>
              </a:rPr>
              <a:t>49402</a:t>
            </a:r>
            <a:r>
              <a:rPr lang="zh-TW" sz="1600">
                <a:solidFill>
                  <a:schemeClr val="lt1"/>
                </a:solidFill>
              </a:rPr>
              <a:t>)</a:t>
            </a:r>
            <a:endParaRPr sz="1600">
              <a:solidFill>
                <a:schemeClr val="lt1"/>
              </a:solidFill>
            </a:endParaRPr>
          </a:p>
        </p:txBody>
      </p:sp>
      <p:sp>
        <p:nvSpPr>
          <p:cNvPr id="104" name="Google Shape;104;p20"/>
          <p:cNvSpPr txBox="1"/>
          <p:nvPr/>
        </p:nvSpPr>
        <p:spPr>
          <a:xfrm>
            <a:off x="4693075" y="2860375"/>
            <a:ext cx="1215900" cy="650700"/>
          </a:xfrm>
          <a:prstGeom prst="rect">
            <a:avLst/>
          </a:prstGeom>
          <a:solidFill>
            <a:srgbClr val="9988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lt1"/>
                </a:solidFill>
              </a:rPr>
              <a:t>Diseases 38.5%</a:t>
            </a:r>
            <a:endParaRPr sz="1800">
              <a:solidFill>
                <a:schemeClr val="lt1"/>
              </a:solidFill>
            </a:endParaRPr>
          </a:p>
        </p:txBody>
      </p:sp>
      <p:sp>
        <p:nvSpPr>
          <p:cNvPr id="105" name="Google Shape;105;p20"/>
          <p:cNvSpPr txBox="1"/>
          <p:nvPr/>
        </p:nvSpPr>
        <p:spPr>
          <a:xfrm>
            <a:off x="3414300" y="2860386"/>
            <a:ext cx="999900" cy="650700"/>
          </a:xfrm>
          <a:prstGeom prst="rect">
            <a:avLst/>
          </a:prstGeom>
          <a:solidFill>
            <a:srgbClr val="9988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lt1"/>
                </a:solidFill>
              </a:rPr>
              <a:t>Normal</a:t>
            </a:r>
            <a:endParaRPr sz="1800">
              <a:solidFill>
                <a:schemeClr val="lt1"/>
              </a:solidFill>
            </a:endParaRPr>
          </a:p>
          <a:p>
            <a:pPr indent="0" lvl="0" marL="0" rtl="0" algn="ctr">
              <a:spcBef>
                <a:spcPts val="0"/>
              </a:spcBef>
              <a:spcAft>
                <a:spcPts val="0"/>
              </a:spcAft>
              <a:buNone/>
            </a:pPr>
            <a:r>
              <a:rPr lang="zh-TW" sz="1800">
                <a:solidFill>
                  <a:schemeClr val="lt1"/>
                </a:solidFill>
              </a:rPr>
              <a:t>61.5%</a:t>
            </a:r>
            <a:endParaRPr sz="1800">
              <a:solidFill>
                <a:schemeClr val="lt1"/>
              </a:solidFill>
            </a:endParaRPr>
          </a:p>
        </p:txBody>
      </p:sp>
      <p:sp>
        <p:nvSpPr>
          <p:cNvPr id="106" name="Google Shape;106;p20"/>
          <p:cNvSpPr txBox="1"/>
          <p:nvPr/>
        </p:nvSpPr>
        <p:spPr>
          <a:xfrm>
            <a:off x="6248538" y="4149000"/>
            <a:ext cx="522000" cy="349800"/>
          </a:xfrm>
          <a:prstGeom prst="rect">
            <a:avLst/>
          </a:prstGeom>
          <a:solidFill>
            <a:srgbClr val="C2B8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lt1"/>
                </a:solidFill>
              </a:rPr>
              <a:t>…</a:t>
            </a:r>
            <a:endParaRPr sz="1800">
              <a:solidFill>
                <a:schemeClr val="lt1"/>
              </a:solidFill>
            </a:endParaRPr>
          </a:p>
        </p:txBody>
      </p:sp>
      <p:sp>
        <p:nvSpPr>
          <p:cNvPr id="107" name="Google Shape;107;p20"/>
          <p:cNvSpPr txBox="1"/>
          <p:nvPr/>
        </p:nvSpPr>
        <p:spPr>
          <a:xfrm>
            <a:off x="3557100" y="3860850"/>
            <a:ext cx="1136100" cy="733500"/>
          </a:xfrm>
          <a:prstGeom prst="rect">
            <a:avLst/>
          </a:prstGeom>
          <a:solidFill>
            <a:srgbClr val="C2B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TW" sz="1800">
                <a:solidFill>
                  <a:schemeClr val="lt1"/>
                </a:solidFill>
              </a:rPr>
              <a:t>Fluid Overload</a:t>
            </a:r>
            <a:endParaRPr sz="1800">
              <a:solidFill>
                <a:schemeClr val="lt1"/>
              </a:solidFill>
            </a:endParaRPr>
          </a:p>
        </p:txBody>
      </p:sp>
      <p:sp>
        <p:nvSpPr>
          <p:cNvPr id="108" name="Google Shape;108;p20"/>
          <p:cNvSpPr txBox="1"/>
          <p:nvPr/>
        </p:nvSpPr>
        <p:spPr>
          <a:xfrm>
            <a:off x="5011125" y="4100975"/>
            <a:ext cx="1085700" cy="349800"/>
          </a:xfrm>
          <a:prstGeom prst="rect">
            <a:avLst/>
          </a:prstGeom>
          <a:solidFill>
            <a:srgbClr val="C2B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TW" sz="1800">
                <a:solidFill>
                  <a:schemeClr val="lt1"/>
                </a:solidFill>
              </a:rPr>
              <a:t>Infection</a:t>
            </a:r>
            <a:endParaRPr sz="1800">
              <a:solidFill>
                <a:schemeClr val="lt1"/>
              </a:solidFill>
            </a:endParaRPr>
          </a:p>
        </p:txBody>
      </p:sp>
      <p:cxnSp>
        <p:nvCxnSpPr>
          <p:cNvPr id="109" name="Google Shape;109;p20"/>
          <p:cNvCxnSpPr>
            <a:stCxn id="103" idx="2"/>
            <a:endCxn id="105" idx="0"/>
          </p:cNvCxnSpPr>
          <p:nvPr/>
        </p:nvCxnSpPr>
        <p:spPr>
          <a:xfrm flipH="1">
            <a:off x="3914350" y="2614450"/>
            <a:ext cx="421200" cy="24600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20"/>
          <p:cNvCxnSpPr>
            <a:stCxn id="103" idx="2"/>
            <a:endCxn id="104" idx="0"/>
          </p:cNvCxnSpPr>
          <p:nvPr/>
        </p:nvCxnSpPr>
        <p:spPr>
          <a:xfrm>
            <a:off x="4335550" y="2614450"/>
            <a:ext cx="965400" cy="246000"/>
          </a:xfrm>
          <a:prstGeom prst="straightConnector1">
            <a:avLst/>
          </a:prstGeom>
          <a:noFill/>
          <a:ln cap="flat" cmpd="sng" w="9525">
            <a:solidFill>
              <a:schemeClr val="dk2"/>
            </a:solidFill>
            <a:prstDash val="solid"/>
            <a:round/>
            <a:headEnd len="med" w="med" type="none"/>
            <a:tailEnd len="med" w="med" type="none"/>
          </a:ln>
        </p:spPr>
      </p:cxnSp>
      <p:sp>
        <p:nvSpPr>
          <p:cNvPr id="111" name="Google Shape;111;p20"/>
          <p:cNvSpPr/>
          <p:nvPr/>
        </p:nvSpPr>
        <p:spPr>
          <a:xfrm>
            <a:off x="3040650" y="3744188"/>
            <a:ext cx="3931800" cy="953100"/>
          </a:xfrm>
          <a:prstGeom prst="roundRect">
            <a:avLst>
              <a:gd fmla="val 16667" name="adj"/>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2" name="Google Shape;112;p20"/>
          <p:cNvCxnSpPr>
            <a:stCxn id="104" idx="2"/>
            <a:endCxn id="107" idx="0"/>
          </p:cNvCxnSpPr>
          <p:nvPr/>
        </p:nvCxnSpPr>
        <p:spPr>
          <a:xfrm flipH="1">
            <a:off x="4125025" y="3511075"/>
            <a:ext cx="1176000" cy="34980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20"/>
          <p:cNvCxnSpPr>
            <a:stCxn id="104" idx="2"/>
            <a:endCxn id="108" idx="0"/>
          </p:cNvCxnSpPr>
          <p:nvPr/>
        </p:nvCxnSpPr>
        <p:spPr>
          <a:xfrm>
            <a:off x="5301025" y="3511075"/>
            <a:ext cx="252900" cy="589800"/>
          </a:xfrm>
          <a:prstGeom prst="straightConnector1">
            <a:avLst/>
          </a:prstGeom>
          <a:noFill/>
          <a:ln cap="flat" cmpd="sng" w="9525">
            <a:solidFill>
              <a:schemeClr val="dk2"/>
            </a:solidFill>
            <a:prstDash val="solid"/>
            <a:round/>
            <a:headEnd len="med" w="med" type="none"/>
            <a:tailEnd len="med" w="med" type="none"/>
          </a:ln>
        </p:spPr>
      </p:cxnSp>
      <p:cxnSp>
        <p:nvCxnSpPr>
          <p:cNvPr id="114" name="Google Shape;114;p20"/>
          <p:cNvCxnSpPr>
            <a:stCxn id="104" idx="2"/>
            <a:endCxn id="106" idx="0"/>
          </p:cNvCxnSpPr>
          <p:nvPr/>
        </p:nvCxnSpPr>
        <p:spPr>
          <a:xfrm>
            <a:off x="5301025" y="3511075"/>
            <a:ext cx="1208400" cy="6378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20"/>
          <p:cNvSpPr/>
          <p:nvPr/>
        </p:nvSpPr>
        <p:spPr>
          <a:xfrm>
            <a:off x="3040650" y="2793500"/>
            <a:ext cx="3318300" cy="752700"/>
          </a:xfrm>
          <a:prstGeom prst="roundRect">
            <a:avLst>
              <a:gd fmla="val 16667" name="adj"/>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20"/>
          <p:cNvSpPr/>
          <p:nvPr/>
        </p:nvSpPr>
        <p:spPr>
          <a:xfrm>
            <a:off x="6551338" y="3010825"/>
            <a:ext cx="306000" cy="349800"/>
          </a:xfrm>
          <a:prstGeom prst="rightArrow">
            <a:avLst>
              <a:gd fmla="val 50000" name="adj1"/>
              <a:gd fmla="val 50000" name="adj2"/>
            </a:avLst>
          </a:prstGeom>
          <a:noFill/>
          <a:ln cap="flat" cmpd="sng" w="1905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20"/>
          <p:cNvSpPr txBox="1"/>
          <p:nvPr/>
        </p:nvSpPr>
        <p:spPr>
          <a:xfrm>
            <a:off x="6857350" y="2793500"/>
            <a:ext cx="1560000" cy="73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zh-TW" sz="1700">
                <a:solidFill>
                  <a:schemeClr val="dk2"/>
                </a:solidFill>
              </a:rPr>
              <a:t>binary classification</a:t>
            </a:r>
            <a:endParaRPr sz="1700">
              <a:solidFill>
                <a:schemeClr val="dk2"/>
              </a:solidFill>
            </a:endParaRPr>
          </a:p>
        </p:txBody>
      </p:sp>
      <p:sp>
        <p:nvSpPr>
          <p:cNvPr id="118" name="Google Shape;118;p20"/>
          <p:cNvSpPr txBox="1"/>
          <p:nvPr/>
        </p:nvSpPr>
        <p:spPr>
          <a:xfrm>
            <a:off x="7465200" y="3816188"/>
            <a:ext cx="1560000" cy="10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zh-TW" sz="1700">
                <a:solidFill>
                  <a:schemeClr val="dk2"/>
                </a:solidFill>
              </a:rPr>
              <a:t>multi-class </a:t>
            </a:r>
            <a:r>
              <a:rPr lang="zh-TW" sz="1700">
                <a:solidFill>
                  <a:schemeClr val="dk2"/>
                </a:solidFill>
              </a:rPr>
              <a:t>classification</a:t>
            </a:r>
            <a:endParaRPr sz="1700">
              <a:solidFill>
                <a:schemeClr val="dk2"/>
              </a:solidFill>
            </a:endParaRPr>
          </a:p>
        </p:txBody>
      </p:sp>
      <p:sp>
        <p:nvSpPr>
          <p:cNvPr id="119" name="Google Shape;119;p20"/>
          <p:cNvSpPr txBox="1"/>
          <p:nvPr/>
        </p:nvSpPr>
        <p:spPr>
          <a:xfrm>
            <a:off x="1064550" y="1253675"/>
            <a:ext cx="3060600" cy="349800"/>
          </a:xfrm>
          <a:prstGeom prst="rect">
            <a:avLst/>
          </a:prstGeom>
          <a:solidFill>
            <a:srgbClr val="9988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600">
                <a:solidFill>
                  <a:schemeClr val="lt1"/>
                </a:solidFill>
              </a:rPr>
              <a:t>PA</a:t>
            </a:r>
            <a:r>
              <a:rPr lang="zh-TW" sz="1600">
                <a:solidFill>
                  <a:schemeClr val="lt1"/>
                </a:solidFill>
              </a:rPr>
              <a:t> X-Ray Images (67310)</a:t>
            </a:r>
            <a:endParaRPr sz="1600">
              <a:solidFill>
                <a:schemeClr val="lt1"/>
              </a:solidFill>
            </a:endParaRPr>
          </a:p>
        </p:txBody>
      </p:sp>
      <p:sp>
        <p:nvSpPr>
          <p:cNvPr id="120" name="Google Shape;120;p20"/>
          <p:cNvSpPr txBox="1"/>
          <p:nvPr/>
        </p:nvSpPr>
        <p:spPr>
          <a:xfrm>
            <a:off x="1775400" y="1963750"/>
            <a:ext cx="1638900" cy="650700"/>
          </a:xfrm>
          <a:prstGeom prst="rect">
            <a:avLst/>
          </a:prstGeom>
          <a:solidFill>
            <a:srgbClr val="9988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600">
                <a:solidFill>
                  <a:schemeClr val="lt1"/>
                </a:solidFill>
              </a:rPr>
              <a:t>Validation</a:t>
            </a:r>
            <a:r>
              <a:rPr lang="zh-TW" sz="1600">
                <a:solidFill>
                  <a:schemeClr val="lt1"/>
                </a:solidFill>
              </a:rPr>
              <a:t> Set (6812)</a:t>
            </a:r>
            <a:endParaRPr sz="1600">
              <a:solidFill>
                <a:schemeClr val="lt1"/>
              </a:solidFill>
            </a:endParaRPr>
          </a:p>
        </p:txBody>
      </p:sp>
      <p:sp>
        <p:nvSpPr>
          <p:cNvPr id="121" name="Google Shape;121;p20"/>
          <p:cNvSpPr txBox="1"/>
          <p:nvPr/>
        </p:nvSpPr>
        <p:spPr>
          <a:xfrm>
            <a:off x="305000" y="1963750"/>
            <a:ext cx="1361400" cy="650700"/>
          </a:xfrm>
          <a:prstGeom prst="rect">
            <a:avLst/>
          </a:prstGeom>
          <a:solidFill>
            <a:srgbClr val="9988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600">
                <a:solidFill>
                  <a:schemeClr val="lt1"/>
                </a:solidFill>
              </a:rPr>
              <a:t>Testing</a:t>
            </a:r>
            <a:r>
              <a:rPr lang="zh-TW" sz="1600">
                <a:solidFill>
                  <a:schemeClr val="lt1"/>
                </a:solidFill>
              </a:rPr>
              <a:t> Set (</a:t>
            </a:r>
            <a:r>
              <a:rPr lang="zh-TW" sz="1600">
                <a:solidFill>
                  <a:schemeClr val="lt1"/>
                </a:solidFill>
              </a:rPr>
              <a:t>11096</a:t>
            </a:r>
            <a:r>
              <a:rPr lang="zh-TW" sz="1600">
                <a:solidFill>
                  <a:schemeClr val="lt1"/>
                </a:solidFill>
              </a:rPr>
              <a:t>)</a:t>
            </a:r>
            <a:endParaRPr sz="1600">
              <a:solidFill>
                <a:schemeClr val="lt1"/>
              </a:solidFill>
            </a:endParaRPr>
          </a:p>
        </p:txBody>
      </p:sp>
      <p:cxnSp>
        <p:nvCxnSpPr>
          <p:cNvPr id="122" name="Google Shape;122;p20"/>
          <p:cNvCxnSpPr>
            <a:stCxn id="121" idx="2"/>
          </p:cNvCxnSpPr>
          <p:nvPr/>
        </p:nvCxnSpPr>
        <p:spPr>
          <a:xfrm>
            <a:off x="985700" y="2614450"/>
            <a:ext cx="3600" cy="4476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20"/>
          <p:cNvSpPr txBox="1"/>
          <p:nvPr/>
        </p:nvSpPr>
        <p:spPr>
          <a:xfrm>
            <a:off x="779175" y="2860450"/>
            <a:ext cx="1085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chemeClr val="dk2"/>
                </a:solidFill>
              </a:rPr>
              <a:t>…</a:t>
            </a:r>
            <a:endParaRPr sz="1800">
              <a:solidFill>
                <a:schemeClr val="dk2"/>
              </a:solidFill>
            </a:endParaRPr>
          </a:p>
        </p:txBody>
      </p:sp>
      <p:cxnSp>
        <p:nvCxnSpPr>
          <p:cNvPr id="124" name="Google Shape;124;p20"/>
          <p:cNvCxnSpPr/>
          <p:nvPr/>
        </p:nvCxnSpPr>
        <p:spPr>
          <a:xfrm>
            <a:off x="2583175" y="2614450"/>
            <a:ext cx="3600" cy="447600"/>
          </a:xfrm>
          <a:prstGeom prst="straightConnector1">
            <a:avLst/>
          </a:prstGeom>
          <a:noFill/>
          <a:ln cap="flat" cmpd="sng" w="9525">
            <a:solidFill>
              <a:schemeClr val="dk2"/>
            </a:solidFill>
            <a:prstDash val="solid"/>
            <a:round/>
            <a:headEnd len="med" w="med" type="none"/>
            <a:tailEnd len="med" w="med" type="none"/>
          </a:ln>
        </p:spPr>
      </p:cxnSp>
      <p:sp>
        <p:nvSpPr>
          <p:cNvPr id="125" name="Google Shape;125;p20"/>
          <p:cNvSpPr txBox="1"/>
          <p:nvPr/>
        </p:nvSpPr>
        <p:spPr>
          <a:xfrm>
            <a:off x="2398825" y="2860450"/>
            <a:ext cx="5982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chemeClr val="dk2"/>
                </a:solidFill>
              </a:rPr>
              <a:t>…</a:t>
            </a:r>
            <a:endParaRPr sz="1800">
              <a:solidFill>
                <a:schemeClr val="dk2"/>
              </a:solidFill>
            </a:endParaRPr>
          </a:p>
        </p:txBody>
      </p:sp>
      <p:sp>
        <p:nvSpPr>
          <p:cNvPr id="126" name="Google Shape;126;p20"/>
          <p:cNvSpPr/>
          <p:nvPr/>
        </p:nvSpPr>
        <p:spPr>
          <a:xfrm>
            <a:off x="7117238" y="4012663"/>
            <a:ext cx="306000" cy="349800"/>
          </a:xfrm>
          <a:prstGeom prst="rightArrow">
            <a:avLst>
              <a:gd fmla="val 50000" name="adj1"/>
              <a:gd fmla="val 50000" name="adj2"/>
            </a:avLst>
          </a:prstGeom>
          <a:noFill/>
          <a:ln cap="flat" cmpd="sng" w="1905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7" name="Google Shape;127;p20"/>
          <p:cNvCxnSpPr>
            <a:stCxn id="119" idx="2"/>
            <a:endCxn id="121" idx="0"/>
          </p:cNvCxnSpPr>
          <p:nvPr/>
        </p:nvCxnSpPr>
        <p:spPr>
          <a:xfrm flipH="1">
            <a:off x="985650" y="1603475"/>
            <a:ext cx="1609200" cy="3603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20"/>
          <p:cNvCxnSpPr>
            <a:stCxn id="119" idx="2"/>
            <a:endCxn id="120" idx="0"/>
          </p:cNvCxnSpPr>
          <p:nvPr/>
        </p:nvCxnSpPr>
        <p:spPr>
          <a:xfrm>
            <a:off x="2594850" y="1603475"/>
            <a:ext cx="0" cy="360300"/>
          </a:xfrm>
          <a:prstGeom prst="straightConnector1">
            <a:avLst/>
          </a:prstGeom>
          <a:noFill/>
          <a:ln cap="flat" cmpd="sng" w="9525">
            <a:solidFill>
              <a:schemeClr val="dk2"/>
            </a:solidFill>
            <a:prstDash val="solid"/>
            <a:round/>
            <a:headEnd len="med" w="med" type="none"/>
            <a:tailEnd len="med" w="med" type="none"/>
          </a:ln>
        </p:spPr>
      </p:cxnSp>
      <p:cxnSp>
        <p:nvCxnSpPr>
          <p:cNvPr id="129" name="Google Shape;129;p20"/>
          <p:cNvCxnSpPr>
            <a:stCxn id="119" idx="2"/>
            <a:endCxn id="103" idx="0"/>
          </p:cNvCxnSpPr>
          <p:nvPr/>
        </p:nvCxnSpPr>
        <p:spPr>
          <a:xfrm>
            <a:off x="2594850" y="1603475"/>
            <a:ext cx="1740600" cy="3603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20"/>
          <p:cNvSpPr txBox="1"/>
          <p:nvPr/>
        </p:nvSpPr>
        <p:spPr>
          <a:xfrm>
            <a:off x="1248450" y="543600"/>
            <a:ext cx="2692800" cy="349800"/>
          </a:xfrm>
          <a:prstGeom prst="rect">
            <a:avLst/>
          </a:prstGeom>
          <a:solidFill>
            <a:srgbClr val="9988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600">
                <a:solidFill>
                  <a:schemeClr val="lt1"/>
                </a:solidFill>
              </a:rPr>
              <a:t>All X-Ray Images (112120)</a:t>
            </a:r>
            <a:endParaRPr sz="1600">
              <a:solidFill>
                <a:schemeClr val="lt1"/>
              </a:solidFill>
            </a:endParaRPr>
          </a:p>
        </p:txBody>
      </p:sp>
      <p:cxnSp>
        <p:nvCxnSpPr>
          <p:cNvPr id="131" name="Google Shape;131;p20"/>
          <p:cNvCxnSpPr>
            <a:stCxn id="130" idx="2"/>
            <a:endCxn id="119" idx="0"/>
          </p:cNvCxnSpPr>
          <p:nvPr/>
        </p:nvCxnSpPr>
        <p:spPr>
          <a:xfrm>
            <a:off x="2594850" y="893400"/>
            <a:ext cx="0" cy="360300"/>
          </a:xfrm>
          <a:prstGeom prst="straightConnector1">
            <a:avLst/>
          </a:prstGeom>
          <a:noFill/>
          <a:ln cap="flat" cmpd="sng" w="9525">
            <a:solidFill>
              <a:schemeClr val="dk2"/>
            </a:solidFill>
            <a:prstDash val="solid"/>
            <a:round/>
            <a:headEnd len="med" w="med" type="none"/>
            <a:tailEnd len="med" w="med" type="none"/>
          </a:ln>
        </p:spPr>
      </p:cxnSp>
      <p:sp>
        <p:nvSpPr>
          <p:cNvPr id="132" name="Google Shape;132;p20"/>
          <p:cNvSpPr txBox="1"/>
          <p:nvPr/>
        </p:nvSpPr>
        <p:spPr>
          <a:xfrm>
            <a:off x="2540050" y="904638"/>
            <a:ext cx="30606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000">
                <a:solidFill>
                  <a:schemeClr val="dk2"/>
                </a:solidFill>
              </a:rPr>
              <a:t>exclude all AP images</a:t>
            </a:r>
            <a:endParaRPr b="1" sz="1000">
              <a:solidFill>
                <a:schemeClr val="dk2"/>
              </a:solidFill>
            </a:endParaRPr>
          </a:p>
        </p:txBody>
      </p:sp>
      <p:sp>
        <p:nvSpPr>
          <p:cNvPr id="133" name="Google Shape;133;p20"/>
          <p:cNvSpPr txBox="1"/>
          <p:nvPr/>
        </p:nvSpPr>
        <p:spPr>
          <a:xfrm>
            <a:off x="478750" y="3871325"/>
            <a:ext cx="2417100" cy="8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TW" sz="1100" u="sng">
                <a:solidFill>
                  <a:schemeClr val="dk2"/>
                </a:solidFill>
              </a:rPr>
              <a:t>Note:</a:t>
            </a:r>
            <a:r>
              <a:rPr b="1" i="1" lang="zh-TW" sz="1100">
                <a:solidFill>
                  <a:schemeClr val="dk2"/>
                </a:solidFill>
              </a:rPr>
              <a:t> the multi-class model uses </a:t>
            </a:r>
            <a:r>
              <a:rPr b="1" i="1" lang="zh-TW" sz="1100">
                <a:solidFill>
                  <a:srgbClr val="7072FF"/>
                </a:solidFill>
              </a:rPr>
              <a:t>8 processed disease labels</a:t>
            </a:r>
            <a:r>
              <a:rPr b="1" i="1" lang="zh-TW" sz="1100">
                <a:solidFill>
                  <a:schemeClr val="dk2"/>
                </a:solidFill>
              </a:rPr>
              <a:t> the rather than the original 14 disease labels</a:t>
            </a:r>
            <a:endParaRPr b="1" i="1" sz="1100">
              <a:solidFill>
                <a:schemeClr val="dk2"/>
              </a:solidFill>
            </a:endParaRPr>
          </a:p>
        </p:txBody>
      </p:sp>
      <p:sp>
        <p:nvSpPr>
          <p:cNvPr id="134" name="Google Shape;134;p20"/>
          <p:cNvSpPr/>
          <p:nvPr/>
        </p:nvSpPr>
        <p:spPr>
          <a:xfrm>
            <a:off x="219800" y="1864825"/>
            <a:ext cx="5138700" cy="877500"/>
          </a:xfrm>
          <a:prstGeom prst="roundRect">
            <a:avLst>
              <a:gd fmla="val 16667" name="adj"/>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0"/>
          <p:cNvSpPr/>
          <p:nvPr/>
        </p:nvSpPr>
        <p:spPr>
          <a:xfrm>
            <a:off x="5553925" y="2034650"/>
            <a:ext cx="306000" cy="349800"/>
          </a:xfrm>
          <a:prstGeom prst="rightArrow">
            <a:avLst>
              <a:gd fmla="val 50000" name="adj1"/>
              <a:gd fmla="val 50000" name="adj2"/>
            </a:avLst>
          </a:prstGeom>
          <a:noFill/>
          <a:ln cap="flat" cmpd="sng" w="1905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0"/>
          <p:cNvSpPr txBox="1"/>
          <p:nvPr/>
        </p:nvSpPr>
        <p:spPr>
          <a:xfrm>
            <a:off x="5859925" y="1943295"/>
            <a:ext cx="1560000" cy="42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zh-TW" sz="1700">
                <a:solidFill>
                  <a:schemeClr val="dk2"/>
                </a:solidFill>
              </a:rPr>
              <a:t>Autoencoder</a:t>
            </a:r>
            <a:endParaRPr sz="17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p:nvPr/>
        </p:nvSpPr>
        <p:spPr>
          <a:xfrm>
            <a:off x="6135925" y="3828550"/>
            <a:ext cx="2246100" cy="1206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142" name="Google Shape;142;p21"/>
          <p:cNvSpPr/>
          <p:nvPr/>
        </p:nvSpPr>
        <p:spPr>
          <a:xfrm>
            <a:off x="215850" y="3705250"/>
            <a:ext cx="5694900" cy="1400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143" name="Google Shape;143;p21"/>
          <p:cNvSpPr/>
          <p:nvPr/>
        </p:nvSpPr>
        <p:spPr>
          <a:xfrm>
            <a:off x="215850" y="701400"/>
            <a:ext cx="8656200" cy="2877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endParaRPr>
          </a:p>
        </p:txBody>
      </p:sp>
      <p:sp>
        <p:nvSpPr>
          <p:cNvPr id="144" name="Google Shape;144;p21"/>
          <p:cNvSpPr txBox="1"/>
          <p:nvPr/>
        </p:nvSpPr>
        <p:spPr>
          <a:xfrm>
            <a:off x="4572005" y="2461188"/>
            <a:ext cx="1591200" cy="3498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TW" sz="1600">
                <a:solidFill>
                  <a:schemeClr val="lt1"/>
                </a:solidFill>
              </a:rPr>
              <a:t>Mass 44.3%</a:t>
            </a:r>
            <a:endParaRPr sz="1600">
              <a:solidFill>
                <a:schemeClr val="lt1"/>
              </a:solidFill>
            </a:endParaRPr>
          </a:p>
        </p:txBody>
      </p:sp>
      <p:sp>
        <p:nvSpPr>
          <p:cNvPr id="145" name="Google Shape;145;p21"/>
          <p:cNvSpPr txBox="1"/>
          <p:nvPr/>
        </p:nvSpPr>
        <p:spPr>
          <a:xfrm>
            <a:off x="2928650" y="1060425"/>
            <a:ext cx="1263300" cy="1050600"/>
          </a:xfrm>
          <a:prstGeom prst="rect">
            <a:avLst/>
          </a:prstGeom>
          <a:solidFill>
            <a:srgbClr val="C2B8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zh-TW" sz="1600">
                <a:solidFill>
                  <a:schemeClr val="lt1"/>
                </a:solidFill>
              </a:rPr>
              <a:t>Fluid Overload</a:t>
            </a:r>
            <a:r>
              <a:rPr lang="zh-TW" sz="1600">
                <a:solidFill>
                  <a:schemeClr val="lt1"/>
                </a:solidFill>
              </a:rPr>
              <a:t> (4375)</a:t>
            </a:r>
            <a:endParaRPr sz="1600">
              <a:solidFill>
                <a:schemeClr val="lt1"/>
              </a:solidFill>
            </a:endParaRPr>
          </a:p>
        </p:txBody>
      </p:sp>
      <p:sp>
        <p:nvSpPr>
          <p:cNvPr id="146" name="Google Shape;146;p21"/>
          <p:cNvSpPr txBox="1"/>
          <p:nvPr/>
        </p:nvSpPr>
        <p:spPr>
          <a:xfrm>
            <a:off x="427350" y="2265500"/>
            <a:ext cx="2049600" cy="3498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TW" sz="1600">
                <a:solidFill>
                  <a:schemeClr val="lt1"/>
                </a:solidFill>
              </a:rPr>
              <a:t>Consolidation 12.2% (987)</a:t>
            </a:r>
            <a:endParaRPr sz="1600">
              <a:solidFill>
                <a:schemeClr val="lt1"/>
              </a:solidFill>
            </a:endParaRPr>
          </a:p>
        </p:txBody>
      </p:sp>
      <p:sp>
        <p:nvSpPr>
          <p:cNvPr id="147" name="Google Shape;147;p21"/>
          <p:cNvSpPr txBox="1"/>
          <p:nvPr/>
        </p:nvSpPr>
        <p:spPr>
          <a:xfrm>
            <a:off x="427350" y="4556275"/>
            <a:ext cx="2297700" cy="349800"/>
          </a:xfrm>
          <a:prstGeom prst="rect">
            <a:avLst/>
          </a:prstGeom>
          <a:solidFill>
            <a:srgbClr val="C2B8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None/>
            </a:pPr>
            <a:r>
              <a:rPr b="1" lang="zh-TW" sz="1600">
                <a:solidFill>
                  <a:schemeClr val="lt1"/>
                </a:solidFill>
              </a:rPr>
              <a:t>Pneumothorax (1645)</a:t>
            </a:r>
            <a:endParaRPr b="1" sz="1600">
              <a:solidFill>
                <a:schemeClr val="lt1"/>
              </a:solidFill>
            </a:endParaRPr>
          </a:p>
        </p:txBody>
      </p:sp>
      <p:sp>
        <p:nvSpPr>
          <p:cNvPr id="148" name="Google Shape;148;p21"/>
          <p:cNvSpPr txBox="1"/>
          <p:nvPr/>
        </p:nvSpPr>
        <p:spPr>
          <a:xfrm>
            <a:off x="427350" y="3060850"/>
            <a:ext cx="1985400" cy="3498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TW" sz="1600">
                <a:solidFill>
                  <a:schemeClr val="lt1"/>
                </a:solidFill>
              </a:rPr>
              <a:t>Pneumonia 5.1%</a:t>
            </a:r>
            <a:endParaRPr sz="1600">
              <a:solidFill>
                <a:schemeClr val="lt1"/>
              </a:solidFill>
            </a:endParaRPr>
          </a:p>
        </p:txBody>
      </p:sp>
      <p:sp>
        <p:nvSpPr>
          <p:cNvPr id="149" name="Google Shape;149;p21"/>
          <p:cNvSpPr txBox="1"/>
          <p:nvPr/>
        </p:nvSpPr>
        <p:spPr>
          <a:xfrm>
            <a:off x="427350" y="4165250"/>
            <a:ext cx="2297700" cy="349800"/>
          </a:xfrm>
          <a:prstGeom prst="rect">
            <a:avLst/>
          </a:prstGeom>
          <a:solidFill>
            <a:srgbClr val="C2B8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None/>
            </a:pPr>
            <a:r>
              <a:rPr b="1" lang="zh-TW" sz="1600">
                <a:solidFill>
                  <a:schemeClr val="lt1"/>
                </a:solidFill>
              </a:rPr>
              <a:t>Cardiomegaly (988)</a:t>
            </a:r>
            <a:endParaRPr b="1" sz="1600">
              <a:solidFill>
                <a:schemeClr val="lt1"/>
              </a:solidFill>
            </a:endParaRPr>
          </a:p>
        </p:txBody>
      </p:sp>
      <p:sp>
        <p:nvSpPr>
          <p:cNvPr id="150" name="Google Shape;150;p21"/>
          <p:cNvSpPr txBox="1"/>
          <p:nvPr/>
        </p:nvSpPr>
        <p:spPr>
          <a:xfrm>
            <a:off x="2804275" y="4556300"/>
            <a:ext cx="2155200" cy="349800"/>
          </a:xfrm>
          <a:prstGeom prst="rect">
            <a:avLst/>
          </a:prstGeom>
          <a:solidFill>
            <a:srgbClr val="C2B8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None/>
            </a:pPr>
            <a:r>
              <a:rPr b="1" lang="zh-TW" sz="1600">
                <a:solidFill>
                  <a:schemeClr val="lt1"/>
                </a:solidFill>
              </a:rPr>
              <a:t>Atelectasis (3833)</a:t>
            </a:r>
            <a:endParaRPr b="1" sz="1600">
              <a:solidFill>
                <a:schemeClr val="lt1"/>
              </a:solidFill>
            </a:endParaRPr>
          </a:p>
        </p:txBody>
      </p:sp>
      <p:sp>
        <p:nvSpPr>
          <p:cNvPr id="151" name="Google Shape;151;p21"/>
          <p:cNvSpPr txBox="1"/>
          <p:nvPr/>
        </p:nvSpPr>
        <p:spPr>
          <a:xfrm>
            <a:off x="4572000" y="1682663"/>
            <a:ext cx="1746300" cy="3498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TW" sz="1600">
                <a:solidFill>
                  <a:schemeClr val="lt1"/>
                </a:solidFill>
              </a:rPr>
              <a:t>Fibrosis 55.6%</a:t>
            </a:r>
            <a:endParaRPr sz="1600">
              <a:solidFill>
                <a:schemeClr val="lt1"/>
              </a:solidFill>
            </a:endParaRPr>
          </a:p>
        </p:txBody>
      </p:sp>
      <p:sp>
        <p:nvSpPr>
          <p:cNvPr id="152" name="Google Shape;152;p21"/>
          <p:cNvSpPr txBox="1"/>
          <p:nvPr/>
        </p:nvSpPr>
        <p:spPr>
          <a:xfrm>
            <a:off x="427350" y="1645025"/>
            <a:ext cx="1665300" cy="3498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TW" sz="1600">
                <a:solidFill>
                  <a:schemeClr val="lt1"/>
                </a:solidFill>
              </a:rPr>
              <a:t>Edema 4.14%</a:t>
            </a:r>
            <a:endParaRPr sz="1600">
              <a:solidFill>
                <a:schemeClr val="lt1"/>
              </a:solidFill>
            </a:endParaRPr>
          </a:p>
        </p:txBody>
      </p:sp>
      <p:sp>
        <p:nvSpPr>
          <p:cNvPr id="153" name="Google Shape;153;p21"/>
          <p:cNvSpPr txBox="1"/>
          <p:nvPr/>
        </p:nvSpPr>
        <p:spPr>
          <a:xfrm>
            <a:off x="4572000" y="2863600"/>
            <a:ext cx="1665300" cy="3498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TW" sz="1600">
                <a:solidFill>
                  <a:schemeClr val="lt1"/>
                </a:solidFill>
              </a:rPr>
              <a:t>Nodule 55.7%</a:t>
            </a:r>
            <a:endParaRPr sz="1600">
              <a:solidFill>
                <a:schemeClr val="lt1"/>
              </a:solidFill>
            </a:endParaRPr>
          </a:p>
        </p:txBody>
      </p:sp>
      <p:sp>
        <p:nvSpPr>
          <p:cNvPr id="154" name="Google Shape;154;p21"/>
          <p:cNvSpPr txBox="1"/>
          <p:nvPr/>
        </p:nvSpPr>
        <p:spPr>
          <a:xfrm>
            <a:off x="427350" y="1268325"/>
            <a:ext cx="1665300" cy="3498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600">
                <a:solidFill>
                  <a:schemeClr val="lt1"/>
                </a:solidFill>
              </a:rPr>
              <a:t>Effusion 95.9%</a:t>
            </a:r>
            <a:endParaRPr sz="1600">
              <a:solidFill>
                <a:schemeClr val="lt1"/>
              </a:solidFill>
            </a:endParaRPr>
          </a:p>
        </p:txBody>
      </p:sp>
      <p:sp>
        <p:nvSpPr>
          <p:cNvPr id="155" name="Google Shape;155;p21"/>
          <p:cNvSpPr txBox="1"/>
          <p:nvPr/>
        </p:nvSpPr>
        <p:spPr>
          <a:xfrm>
            <a:off x="6322600" y="4291750"/>
            <a:ext cx="1370400" cy="3498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None/>
            </a:pPr>
            <a:r>
              <a:rPr b="1" lang="zh-TW" sz="1600">
                <a:solidFill>
                  <a:srgbClr val="85200C"/>
                </a:solidFill>
              </a:rPr>
              <a:t>Hernia (112)</a:t>
            </a:r>
            <a:endParaRPr b="1" sz="1600">
              <a:solidFill>
                <a:srgbClr val="85200C"/>
              </a:solidFill>
            </a:endParaRPr>
          </a:p>
        </p:txBody>
      </p:sp>
      <p:sp>
        <p:nvSpPr>
          <p:cNvPr id="156" name="Google Shape;156;p21"/>
          <p:cNvSpPr txBox="1"/>
          <p:nvPr/>
        </p:nvSpPr>
        <p:spPr>
          <a:xfrm>
            <a:off x="2804275" y="4165263"/>
            <a:ext cx="2682300" cy="349800"/>
          </a:xfrm>
          <a:prstGeom prst="rect">
            <a:avLst/>
          </a:prstGeom>
          <a:solidFill>
            <a:srgbClr val="C2B8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None/>
            </a:pPr>
            <a:r>
              <a:rPr b="1" lang="zh-TW" sz="1600">
                <a:solidFill>
                  <a:schemeClr val="lt1"/>
                </a:solidFill>
              </a:rPr>
              <a:t>Pleural Thickening (1515)</a:t>
            </a:r>
            <a:endParaRPr b="1" sz="1600">
              <a:solidFill>
                <a:schemeClr val="lt1"/>
              </a:solidFill>
            </a:endParaRPr>
          </a:p>
        </p:txBody>
      </p:sp>
      <p:sp>
        <p:nvSpPr>
          <p:cNvPr id="157" name="Google Shape;157;p21"/>
          <p:cNvSpPr txBox="1"/>
          <p:nvPr/>
        </p:nvSpPr>
        <p:spPr>
          <a:xfrm>
            <a:off x="427300" y="2663175"/>
            <a:ext cx="1929600" cy="3498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zh-TW" sz="1600">
                <a:solidFill>
                  <a:schemeClr val="lt1"/>
                </a:solidFill>
              </a:rPr>
              <a:t>Infiltration 82.7%</a:t>
            </a:r>
            <a:endParaRPr sz="1600">
              <a:solidFill>
                <a:schemeClr val="lt1"/>
              </a:solidFill>
            </a:endParaRPr>
          </a:p>
        </p:txBody>
      </p:sp>
      <p:sp>
        <p:nvSpPr>
          <p:cNvPr id="158" name="Google Shape;158;p21"/>
          <p:cNvSpPr txBox="1"/>
          <p:nvPr/>
        </p:nvSpPr>
        <p:spPr>
          <a:xfrm>
            <a:off x="4572000" y="1272500"/>
            <a:ext cx="1985400" cy="349800"/>
          </a:xfrm>
          <a:prstGeom prst="rect">
            <a:avLst/>
          </a:prstGeom>
          <a:solidFill>
            <a:srgbClr val="9988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zh-TW" sz="1600">
                <a:solidFill>
                  <a:schemeClr val="lt1"/>
                </a:solidFill>
              </a:rPr>
              <a:t>Emphysema 44.4%</a:t>
            </a:r>
            <a:endParaRPr sz="1600">
              <a:solidFill>
                <a:schemeClr val="lt1"/>
              </a:solidFill>
            </a:endParaRPr>
          </a:p>
        </p:txBody>
      </p:sp>
      <p:sp>
        <p:nvSpPr>
          <p:cNvPr id="159" name="Google Shape;159;p21"/>
          <p:cNvSpPr txBox="1"/>
          <p:nvPr/>
        </p:nvSpPr>
        <p:spPr>
          <a:xfrm>
            <a:off x="6864075" y="1294775"/>
            <a:ext cx="1665300" cy="667500"/>
          </a:xfrm>
          <a:prstGeom prst="rect">
            <a:avLst/>
          </a:prstGeom>
          <a:solidFill>
            <a:srgbClr val="C2B8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None/>
            </a:pPr>
            <a:r>
              <a:rPr b="1" lang="zh-TW" sz="1600">
                <a:solidFill>
                  <a:schemeClr val="lt1"/>
                </a:solidFill>
              </a:rPr>
              <a:t>Parenchymal Disease</a:t>
            </a:r>
            <a:r>
              <a:rPr lang="zh-TW" sz="1600">
                <a:solidFill>
                  <a:schemeClr val="lt1"/>
                </a:solidFill>
              </a:rPr>
              <a:t> (1701)</a:t>
            </a:r>
            <a:endParaRPr sz="1600">
              <a:solidFill>
                <a:schemeClr val="lt1"/>
              </a:solidFill>
            </a:endParaRPr>
          </a:p>
        </p:txBody>
      </p:sp>
      <p:sp>
        <p:nvSpPr>
          <p:cNvPr id="160" name="Google Shape;160;p21"/>
          <p:cNvSpPr txBox="1"/>
          <p:nvPr/>
        </p:nvSpPr>
        <p:spPr>
          <a:xfrm>
            <a:off x="6864075" y="2369950"/>
            <a:ext cx="1370400" cy="942900"/>
          </a:xfrm>
          <a:prstGeom prst="rect">
            <a:avLst/>
          </a:prstGeom>
          <a:solidFill>
            <a:srgbClr val="C2B8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None/>
            </a:pPr>
            <a:r>
              <a:rPr b="1" lang="zh-TW" sz="1600">
                <a:solidFill>
                  <a:schemeClr val="lt1"/>
                </a:solidFill>
              </a:rPr>
              <a:t>Mass-Like Lesions </a:t>
            </a:r>
            <a:r>
              <a:rPr lang="zh-TW" sz="1600">
                <a:solidFill>
                  <a:schemeClr val="lt1"/>
                </a:solidFill>
              </a:rPr>
              <a:t>(5140)</a:t>
            </a:r>
            <a:endParaRPr sz="1600">
              <a:solidFill>
                <a:schemeClr val="lt1"/>
              </a:solidFill>
            </a:endParaRPr>
          </a:p>
        </p:txBody>
      </p:sp>
      <p:sp>
        <p:nvSpPr>
          <p:cNvPr id="161" name="Google Shape;161;p21"/>
          <p:cNvSpPr txBox="1"/>
          <p:nvPr/>
        </p:nvSpPr>
        <p:spPr>
          <a:xfrm>
            <a:off x="2985501" y="2451688"/>
            <a:ext cx="1149600" cy="779400"/>
          </a:xfrm>
          <a:prstGeom prst="rect">
            <a:avLst/>
          </a:prstGeom>
          <a:solidFill>
            <a:srgbClr val="C2B8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None/>
            </a:pPr>
            <a:r>
              <a:rPr b="1" lang="zh-TW" sz="1600">
                <a:solidFill>
                  <a:schemeClr val="lt1"/>
                </a:solidFill>
              </a:rPr>
              <a:t>Infection</a:t>
            </a:r>
            <a:r>
              <a:rPr lang="zh-TW" sz="1600">
                <a:solidFill>
                  <a:schemeClr val="lt1"/>
                </a:solidFill>
              </a:rPr>
              <a:t> (8100)</a:t>
            </a:r>
            <a:endParaRPr sz="1600">
              <a:solidFill>
                <a:schemeClr val="lt1"/>
              </a:solidFill>
            </a:endParaRPr>
          </a:p>
        </p:txBody>
      </p:sp>
      <p:sp>
        <p:nvSpPr>
          <p:cNvPr id="162" name="Google Shape;162;p21"/>
          <p:cNvSpPr txBox="1"/>
          <p:nvPr/>
        </p:nvSpPr>
        <p:spPr>
          <a:xfrm>
            <a:off x="441625" y="701388"/>
            <a:ext cx="5186700" cy="42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zh-TW" sz="1700">
                <a:solidFill>
                  <a:schemeClr val="dk2"/>
                </a:solidFill>
              </a:rPr>
              <a:t>Grouping</a:t>
            </a:r>
            <a:endParaRPr b="1" sz="1700">
              <a:solidFill>
                <a:schemeClr val="dk2"/>
              </a:solidFill>
            </a:endParaRPr>
          </a:p>
        </p:txBody>
      </p:sp>
      <p:sp>
        <p:nvSpPr>
          <p:cNvPr id="163" name="Google Shape;163;p21"/>
          <p:cNvSpPr txBox="1"/>
          <p:nvPr/>
        </p:nvSpPr>
        <p:spPr>
          <a:xfrm>
            <a:off x="395325" y="3698913"/>
            <a:ext cx="4827000" cy="42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zh-TW" sz="1700">
                <a:solidFill>
                  <a:schemeClr val="dk2"/>
                </a:solidFill>
              </a:rPr>
              <a:t>Remain as they were</a:t>
            </a:r>
            <a:endParaRPr b="1" sz="1700">
              <a:solidFill>
                <a:schemeClr val="dk2"/>
              </a:solidFill>
            </a:endParaRPr>
          </a:p>
        </p:txBody>
      </p:sp>
      <p:sp>
        <p:nvSpPr>
          <p:cNvPr id="164" name="Google Shape;164;p21"/>
          <p:cNvSpPr txBox="1"/>
          <p:nvPr/>
        </p:nvSpPr>
        <p:spPr>
          <a:xfrm>
            <a:off x="6251800" y="3874400"/>
            <a:ext cx="1048800" cy="42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zh-TW" sz="1700">
                <a:solidFill>
                  <a:schemeClr val="dk2"/>
                </a:solidFill>
              </a:rPr>
              <a:t>Remove</a:t>
            </a:r>
            <a:endParaRPr b="1" sz="1700">
              <a:solidFill>
                <a:schemeClr val="dk2"/>
              </a:solidFill>
            </a:endParaRPr>
          </a:p>
        </p:txBody>
      </p:sp>
      <p:sp>
        <p:nvSpPr>
          <p:cNvPr id="165" name="Google Shape;165;p21"/>
          <p:cNvSpPr txBox="1"/>
          <p:nvPr>
            <p:ph type="title"/>
          </p:nvPr>
        </p:nvSpPr>
        <p:spPr>
          <a:xfrm>
            <a:off x="215850" y="147050"/>
            <a:ext cx="87123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TW" sz="1920"/>
              <a:t>14 original</a:t>
            </a:r>
            <a:r>
              <a:rPr b="1" lang="zh-TW" sz="1920"/>
              <a:t> disease labels       8 new disease labels</a:t>
            </a:r>
            <a:endParaRPr b="1" sz="1920"/>
          </a:p>
        </p:txBody>
      </p:sp>
      <p:cxnSp>
        <p:nvCxnSpPr>
          <p:cNvPr id="166" name="Google Shape;166;p21"/>
          <p:cNvCxnSpPr>
            <a:stCxn id="154" idx="3"/>
            <a:endCxn id="145" idx="1"/>
          </p:cNvCxnSpPr>
          <p:nvPr/>
        </p:nvCxnSpPr>
        <p:spPr>
          <a:xfrm>
            <a:off x="2092650" y="1443225"/>
            <a:ext cx="836100" cy="14250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21"/>
          <p:cNvCxnSpPr>
            <a:stCxn id="152" idx="3"/>
            <a:endCxn id="145" idx="1"/>
          </p:cNvCxnSpPr>
          <p:nvPr/>
        </p:nvCxnSpPr>
        <p:spPr>
          <a:xfrm flipH="1" rot="10800000">
            <a:off x="2092650" y="1585625"/>
            <a:ext cx="836100" cy="2343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21"/>
          <p:cNvCxnSpPr>
            <a:stCxn id="146" idx="3"/>
            <a:endCxn id="161" idx="1"/>
          </p:cNvCxnSpPr>
          <p:nvPr/>
        </p:nvCxnSpPr>
        <p:spPr>
          <a:xfrm>
            <a:off x="2476950" y="2440400"/>
            <a:ext cx="508500" cy="4011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21"/>
          <p:cNvCxnSpPr>
            <a:stCxn id="157" idx="3"/>
            <a:endCxn id="161" idx="1"/>
          </p:cNvCxnSpPr>
          <p:nvPr/>
        </p:nvCxnSpPr>
        <p:spPr>
          <a:xfrm>
            <a:off x="2356900" y="2838075"/>
            <a:ext cx="628500" cy="33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1"/>
          <p:cNvCxnSpPr>
            <a:stCxn id="148" idx="3"/>
            <a:endCxn id="161" idx="1"/>
          </p:cNvCxnSpPr>
          <p:nvPr/>
        </p:nvCxnSpPr>
        <p:spPr>
          <a:xfrm flipH="1" rot="10800000">
            <a:off x="2412750" y="2841250"/>
            <a:ext cx="572700" cy="3945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1"/>
          <p:cNvCxnSpPr>
            <a:stCxn id="158" idx="3"/>
            <a:endCxn id="159" idx="1"/>
          </p:cNvCxnSpPr>
          <p:nvPr/>
        </p:nvCxnSpPr>
        <p:spPr>
          <a:xfrm>
            <a:off x="6557400" y="1447400"/>
            <a:ext cx="306600" cy="1812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1"/>
          <p:cNvCxnSpPr>
            <a:stCxn id="151" idx="3"/>
            <a:endCxn id="159" idx="1"/>
          </p:cNvCxnSpPr>
          <p:nvPr/>
        </p:nvCxnSpPr>
        <p:spPr>
          <a:xfrm flipH="1" rot="10800000">
            <a:off x="6318300" y="1628663"/>
            <a:ext cx="545700" cy="2289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1"/>
          <p:cNvCxnSpPr>
            <a:stCxn id="144" idx="3"/>
            <a:endCxn id="160" idx="1"/>
          </p:cNvCxnSpPr>
          <p:nvPr/>
        </p:nvCxnSpPr>
        <p:spPr>
          <a:xfrm>
            <a:off x="6163205" y="2636088"/>
            <a:ext cx="700800" cy="2052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21"/>
          <p:cNvCxnSpPr>
            <a:stCxn id="153" idx="3"/>
            <a:endCxn id="160" idx="1"/>
          </p:cNvCxnSpPr>
          <p:nvPr/>
        </p:nvCxnSpPr>
        <p:spPr>
          <a:xfrm flipH="1" rot="10800000">
            <a:off x="6237300" y="2841400"/>
            <a:ext cx="626700" cy="19710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21"/>
          <p:cNvSpPr/>
          <p:nvPr/>
        </p:nvSpPr>
        <p:spPr>
          <a:xfrm>
            <a:off x="3368825" y="252200"/>
            <a:ext cx="220500" cy="234300"/>
          </a:xfrm>
          <a:prstGeom prst="rightArrow">
            <a:avLst>
              <a:gd fmla="val 50000" name="adj1"/>
              <a:gd fmla="val 50000" name="adj2"/>
            </a:avLst>
          </a:prstGeom>
          <a:noFill/>
          <a:ln cap="flat" cmpd="sng" w="1905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1"/>
          <p:cNvSpPr txBox="1"/>
          <p:nvPr/>
        </p:nvSpPr>
        <p:spPr>
          <a:xfrm>
            <a:off x="6704025" y="147050"/>
            <a:ext cx="1985400" cy="8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TW" sz="1100" u="sng">
                <a:solidFill>
                  <a:schemeClr val="dk2"/>
                </a:solidFill>
              </a:rPr>
              <a:t>Note:</a:t>
            </a:r>
            <a:r>
              <a:rPr b="1" i="1" lang="zh-TW" sz="1100">
                <a:solidFill>
                  <a:schemeClr val="dk2"/>
                </a:solidFill>
              </a:rPr>
              <a:t> the numbers are for the </a:t>
            </a:r>
            <a:r>
              <a:rPr b="1" i="1" lang="zh-TW" sz="1100">
                <a:solidFill>
                  <a:srgbClr val="7072FF"/>
                </a:solidFill>
              </a:rPr>
              <a:t>training set</a:t>
            </a:r>
            <a:endParaRPr b="1" i="1" sz="1100">
              <a:solidFill>
                <a:srgbClr val="7072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